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8"/>
  </p:notesMasterIdLst>
  <p:sldIdLst>
    <p:sldId id="385" r:id="rId3"/>
    <p:sldId id="308" r:id="rId4"/>
    <p:sldId id="1549" r:id="rId5"/>
    <p:sldId id="1550" r:id="rId6"/>
    <p:sldId id="284" r:id="rId7"/>
    <p:sldId id="1587" r:id="rId8"/>
    <p:sldId id="1560" r:id="rId9"/>
    <p:sldId id="1561" r:id="rId10"/>
    <p:sldId id="1562" r:id="rId11"/>
    <p:sldId id="573" r:id="rId12"/>
    <p:sldId id="575" r:id="rId13"/>
    <p:sldId id="1566" r:id="rId14"/>
    <p:sldId id="540" r:id="rId15"/>
    <p:sldId id="257" r:id="rId16"/>
    <p:sldId id="1597" r:id="rId17"/>
    <p:sldId id="1591" r:id="rId18"/>
    <p:sldId id="1593" r:id="rId19"/>
    <p:sldId id="1596" r:id="rId20"/>
    <p:sldId id="568" r:id="rId21"/>
    <p:sldId id="559" r:id="rId22"/>
    <p:sldId id="322" r:id="rId23"/>
    <p:sldId id="1569" r:id="rId24"/>
    <p:sldId id="363" r:id="rId25"/>
    <p:sldId id="1543" r:id="rId26"/>
    <p:sldId id="1554" r:id="rId27"/>
    <p:sldId id="1555" r:id="rId28"/>
    <p:sldId id="1556" r:id="rId29"/>
    <p:sldId id="1557" r:id="rId30"/>
    <p:sldId id="1558" r:id="rId31"/>
    <p:sldId id="1559" r:id="rId32"/>
    <p:sldId id="1598" r:id="rId33"/>
    <p:sldId id="309" r:id="rId34"/>
    <p:sldId id="1564" r:id="rId35"/>
    <p:sldId id="1581" r:id="rId36"/>
    <p:sldId id="1592" r:id="rId37"/>
    <p:sldId id="1589" r:id="rId38"/>
    <p:sldId id="1594" r:id="rId39"/>
    <p:sldId id="1595" r:id="rId40"/>
    <p:sldId id="268" r:id="rId41"/>
    <p:sldId id="269" r:id="rId42"/>
    <p:sldId id="1570" r:id="rId43"/>
    <p:sldId id="1568" r:id="rId44"/>
    <p:sldId id="1590" r:id="rId45"/>
    <p:sldId id="580" r:id="rId46"/>
    <p:sldId id="287" r:id="rId47"/>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59" autoAdjust="0"/>
  </p:normalViewPr>
  <p:slideViewPr>
    <p:cSldViewPr>
      <p:cViewPr varScale="1">
        <p:scale>
          <a:sx n="97" d="100"/>
          <a:sy n="97" d="100"/>
        </p:scale>
        <p:origin x="2004"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8532CC-B2D8-4EC7-9D14-B12E09FD51C0}" type="doc">
      <dgm:prSet loTypeId="urn:microsoft.com/office/officeart/2005/8/layout/lProcess2" loCatId="list" qsTypeId="urn:microsoft.com/office/officeart/2005/8/quickstyle/simple1" qsCatId="simple" csTypeId="urn:microsoft.com/office/officeart/2005/8/colors/accent1_5" csCatId="accent1" phldr="1"/>
      <dgm:spPr/>
      <dgm:t>
        <a:bodyPr/>
        <a:lstStyle/>
        <a:p>
          <a:endParaRPr lang="en-US"/>
        </a:p>
      </dgm:t>
    </dgm:pt>
    <dgm:pt modelId="{2AA63256-17C7-493B-9836-89777B2D6B10}">
      <dgm:prSet phldrT="[Text]"/>
      <dgm:spPr/>
      <dgm:t>
        <a:bodyPr/>
        <a:lstStyle/>
        <a:p>
          <a:r>
            <a:rPr lang="en-US" dirty="0"/>
            <a:t>New Project Ideas: </a:t>
          </a:r>
          <a:br>
            <a:rPr lang="en-US" dirty="0"/>
          </a:br>
          <a:r>
            <a:rPr lang="en-US" dirty="0"/>
            <a:t>Evaluation Process </a:t>
          </a:r>
        </a:p>
      </dgm:t>
    </dgm:pt>
    <dgm:pt modelId="{18E14295-B9BD-45B4-9D7F-BFE8A8C34CBA}" type="parTrans" cxnId="{B740780B-8870-401E-8FD8-4DB250EA8178}">
      <dgm:prSet/>
      <dgm:spPr/>
      <dgm:t>
        <a:bodyPr/>
        <a:lstStyle/>
        <a:p>
          <a:endParaRPr lang="en-US"/>
        </a:p>
      </dgm:t>
    </dgm:pt>
    <dgm:pt modelId="{921E0E25-226C-4E26-93D6-ED9A1AF8A000}" type="sibTrans" cxnId="{B740780B-8870-401E-8FD8-4DB250EA8178}">
      <dgm:prSet/>
      <dgm:spPr/>
      <dgm:t>
        <a:bodyPr/>
        <a:lstStyle/>
        <a:p>
          <a:endParaRPr lang="en-US"/>
        </a:p>
      </dgm:t>
    </dgm:pt>
    <dgm:pt modelId="{9AC8AD25-3A75-4BE5-B793-F7D9A2E565F7}">
      <dgm:prSet phldrT="[Text]"/>
      <dgm:spPr/>
      <dgm:t>
        <a:bodyPr/>
        <a:lstStyle/>
        <a:p>
          <a:pPr algn="ctr"/>
          <a:r>
            <a:rPr lang="en-US" dirty="0"/>
            <a:t>Review, evaluate new project proposals</a:t>
          </a:r>
        </a:p>
      </dgm:t>
    </dgm:pt>
    <dgm:pt modelId="{4A1BB1C2-D0A8-4803-9BC8-A21B4EB762D0}" type="parTrans" cxnId="{9F774BAE-3C93-4128-8ECF-54A7AF6B5990}">
      <dgm:prSet/>
      <dgm:spPr/>
      <dgm:t>
        <a:bodyPr/>
        <a:lstStyle/>
        <a:p>
          <a:endParaRPr lang="en-US"/>
        </a:p>
      </dgm:t>
    </dgm:pt>
    <dgm:pt modelId="{2CFE60A3-B7E3-4C6E-8E6F-560A26B7874E}" type="sibTrans" cxnId="{9F774BAE-3C93-4128-8ECF-54A7AF6B5990}">
      <dgm:prSet/>
      <dgm:spPr/>
      <dgm:t>
        <a:bodyPr/>
        <a:lstStyle/>
        <a:p>
          <a:endParaRPr lang="en-US"/>
        </a:p>
      </dgm:t>
    </dgm:pt>
    <dgm:pt modelId="{B49305DB-B079-4658-ABF4-31233DB6B688}">
      <dgm:prSet phldrT="[Text]"/>
      <dgm:spPr/>
      <dgm:t>
        <a:bodyPr/>
        <a:lstStyle/>
        <a:p>
          <a:pPr algn="ctr"/>
          <a:r>
            <a:rPr lang="en-US" dirty="0"/>
            <a:t>Ensure projects align with content priorities or fill gaps</a:t>
          </a:r>
        </a:p>
      </dgm:t>
    </dgm:pt>
    <dgm:pt modelId="{A472A79E-EE30-4A53-A7C8-44521CAE6024}" type="parTrans" cxnId="{103C200D-7DE8-441E-876B-436BD7C84573}">
      <dgm:prSet/>
      <dgm:spPr/>
      <dgm:t>
        <a:bodyPr/>
        <a:lstStyle/>
        <a:p>
          <a:endParaRPr lang="en-US"/>
        </a:p>
      </dgm:t>
    </dgm:pt>
    <dgm:pt modelId="{D1564136-8ED8-4E25-AB82-2431C04F529F}" type="sibTrans" cxnId="{103C200D-7DE8-441E-876B-436BD7C84573}">
      <dgm:prSet/>
      <dgm:spPr/>
      <dgm:t>
        <a:bodyPr/>
        <a:lstStyle/>
        <a:p>
          <a:endParaRPr lang="en-US"/>
        </a:p>
      </dgm:t>
    </dgm:pt>
    <dgm:pt modelId="{9C9AD32A-ED82-4198-91C4-5DCAFA04123C}">
      <dgm:prSet phldrT="[Text]"/>
      <dgm:spPr/>
      <dgm:t>
        <a:bodyPr/>
        <a:lstStyle/>
        <a:p>
          <a:r>
            <a:rPr lang="en-US" b="0" dirty="0"/>
            <a:t>Existing Materials: Portfolio Analysis </a:t>
          </a:r>
        </a:p>
      </dgm:t>
    </dgm:pt>
    <dgm:pt modelId="{BA254446-BCE7-4502-95BB-6AAAB5F610EF}" type="parTrans" cxnId="{C7227ACE-E875-412A-9375-194BE20DB7FB}">
      <dgm:prSet/>
      <dgm:spPr/>
      <dgm:t>
        <a:bodyPr/>
        <a:lstStyle/>
        <a:p>
          <a:endParaRPr lang="en-US"/>
        </a:p>
      </dgm:t>
    </dgm:pt>
    <dgm:pt modelId="{31198BC8-A3E7-41DD-A915-248FD62D6A6D}" type="sibTrans" cxnId="{C7227ACE-E875-412A-9375-194BE20DB7FB}">
      <dgm:prSet/>
      <dgm:spPr/>
      <dgm:t>
        <a:bodyPr/>
        <a:lstStyle/>
        <a:p>
          <a:endParaRPr lang="en-US"/>
        </a:p>
      </dgm:t>
    </dgm:pt>
    <dgm:pt modelId="{78CA9F4A-7137-42BB-8246-CA04BB358ED1}">
      <dgm:prSet phldrT="[Text]"/>
      <dgm:spPr/>
      <dgm:t>
        <a:bodyPr/>
        <a:lstStyle/>
        <a:p>
          <a:pPr algn="ctr"/>
          <a:r>
            <a:rPr lang="en-US" dirty="0"/>
            <a:t>Review existing content</a:t>
          </a:r>
        </a:p>
      </dgm:t>
    </dgm:pt>
    <dgm:pt modelId="{0D5A93C8-C3E6-4601-B2A2-1226F9D7905A}" type="parTrans" cxnId="{6FC83CEC-EF73-4F17-A04B-E29AB430E3BC}">
      <dgm:prSet/>
      <dgm:spPr/>
      <dgm:t>
        <a:bodyPr/>
        <a:lstStyle/>
        <a:p>
          <a:endParaRPr lang="en-US"/>
        </a:p>
      </dgm:t>
    </dgm:pt>
    <dgm:pt modelId="{5CB226C9-1CDF-45F0-9F7B-2D33234E25C6}" type="sibTrans" cxnId="{6FC83CEC-EF73-4F17-A04B-E29AB430E3BC}">
      <dgm:prSet/>
      <dgm:spPr/>
      <dgm:t>
        <a:bodyPr/>
        <a:lstStyle/>
        <a:p>
          <a:endParaRPr lang="en-US"/>
        </a:p>
      </dgm:t>
    </dgm:pt>
    <dgm:pt modelId="{A5C4FCD9-B7F4-48AB-A5C2-C0E9731396A5}">
      <dgm:prSet phldrT="[Text]"/>
      <dgm:spPr/>
      <dgm:t>
        <a:bodyPr/>
        <a:lstStyle/>
        <a:p>
          <a:pPr algn="ctr"/>
          <a:r>
            <a:rPr lang="en-US" dirty="0"/>
            <a:t>Solicit proposals for new products to fill identified portfolio gaps</a:t>
          </a:r>
        </a:p>
      </dgm:t>
    </dgm:pt>
    <dgm:pt modelId="{4410925B-E5F7-485E-B717-029EB1C79EDF}" type="parTrans" cxnId="{5B106AEF-A099-4607-9BF1-36BA5A731C69}">
      <dgm:prSet/>
      <dgm:spPr/>
      <dgm:t>
        <a:bodyPr/>
        <a:lstStyle/>
        <a:p>
          <a:endParaRPr lang="en-US"/>
        </a:p>
      </dgm:t>
    </dgm:pt>
    <dgm:pt modelId="{DB2680A0-0F29-429F-9FDC-066F48D6B1C3}" type="sibTrans" cxnId="{5B106AEF-A099-4607-9BF1-36BA5A731C69}">
      <dgm:prSet/>
      <dgm:spPr/>
      <dgm:t>
        <a:bodyPr/>
        <a:lstStyle/>
        <a:p>
          <a:endParaRPr lang="en-US"/>
        </a:p>
      </dgm:t>
    </dgm:pt>
    <dgm:pt modelId="{62351119-368B-4FF0-889E-527450E67C4F}">
      <dgm:prSet phldrT="[Text]"/>
      <dgm:spPr/>
      <dgm:t>
        <a:bodyPr/>
        <a:lstStyle/>
        <a:p>
          <a:r>
            <a:rPr lang="en-US" dirty="0"/>
            <a:t>Environmental Scanning for</a:t>
          </a:r>
          <a:br>
            <a:rPr lang="en-US" dirty="0"/>
          </a:br>
          <a:r>
            <a:rPr lang="en-US" dirty="0"/>
            <a:t> New Id​eas</a:t>
          </a:r>
        </a:p>
      </dgm:t>
    </dgm:pt>
    <dgm:pt modelId="{3CCAD07B-8048-4ECB-975D-A7DD787A5D6F}" type="parTrans" cxnId="{AA76E1D3-EAF7-453B-8CD8-680516771215}">
      <dgm:prSet/>
      <dgm:spPr/>
      <dgm:t>
        <a:bodyPr/>
        <a:lstStyle/>
        <a:p>
          <a:endParaRPr lang="en-US"/>
        </a:p>
      </dgm:t>
    </dgm:pt>
    <dgm:pt modelId="{2FE08D01-AC54-4E53-8471-8646F6C5998C}" type="sibTrans" cxnId="{AA76E1D3-EAF7-453B-8CD8-680516771215}">
      <dgm:prSet/>
      <dgm:spPr/>
      <dgm:t>
        <a:bodyPr/>
        <a:lstStyle/>
        <a:p>
          <a:endParaRPr lang="en-US"/>
        </a:p>
      </dgm:t>
    </dgm:pt>
    <dgm:pt modelId="{199C24D7-4468-4BB7-A905-51A4B810DE01}">
      <dgm:prSet phldrT="[Text]"/>
      <dgm:spPr/>
      <dgm:t>
        <a:bodyPr/>
        <a:lstStyle/>
        <a:p>
          <a:pPr algn="ctr"/>
          <a:r>
            <a:rPr lang="en-US" dirty="0"/>
            <a:t>Shepherd content development in existing priority areas</a:t>
          </a:r>
        </a:p>
      </dgm:t>
    </dgm:pt>
    <dgm:pt modelId="{930EBB74-D977-4E5A-AA3B-A6C12908DB5A}" type="parTrans" cxnId="{4490B625-4F93-4459-90B8-080C78A5D406}">
      <dgm:prSet/>
      <dgm:spPr/>
      <dgm:t>
        <a:bodyPr/>
        <a:lstStyle/>
        <a:p>
          <a:endParaRPr lang="en-US"/>
        </a:p>
      </dgm:t>
    </dgm:pt>
    <dgm:pt modelId="{ADFCE659-4359-42B6-9208-D5AB3DA50F82}" type="sibTrans" cxnId="{4490B625-4F93-4459-90B8-080C78A5D406}">
      <dgm:prSet/>
      <dgm:spPr/>
      <dgm:t>
        <a:bodyPr/>
        <a:lstStyle/>
        <a:p>
          <a:endParaRPr lang="en-US"/>
        </a:p>
      </dgm:t>
    </dgm:pt>
    <dgm:pt modelId="{0D5D7E19-F67E-48E7-A326-6EA428DDDFD5}">
      <dgm:prSet phldrT="[Text]"/>
      <dgm:spPr/>
      <dgm:t>
        <a:bodyPr/>
        <a:lstStyle/>
        <a:p>
          <a:pPr algn="ctr"/>
          <a:r>
            <a:rPr lang="en-US" dirty="0"/>
            <a:t>Scan for future content priority areas</a:t>
          </a:r>
          <a:br>
            <a:rPr lang="en-US" dirty="0"/>
          </a:br>
          <a:r>
            <a:rPr lang="en-US" dirty="0">
              <a:solidFill>
                <a:srgbClr val="FF0000"/>
              </a:solidFill>
            </a:rPr>
            <a:t>(2019 scan)</a:t>
          </a:r>
        </a:p>
      </dgm:t>
    </dgm:pt>
    <dgm:pt modelId="{8E39F71A-6E8F-4CC1-A69F-A65A20E2C442}" type="parTrans" cxnId="{6251BC14-E5AF-465E-9EA6-CE281ECAC471}">
      <dgm:prSet/>
      <dgm:spPr/>
      <dgm:t>
        <a:bodyPr/>
        <a:lstStyle/>
        <a:p>
          <a:endParaRPr lang="en-US"/>
        </a:p>
      </dgm:t>
    </dgm:pt>
    <dgm:pt modelId="{E92419E1-474E-4055-B624-EA42DAFD8E0F}" type="sibTrans" cxnId="{6251BC14-E5AF-465E-9EA6-CE281ECAC471}">
      <dgm:prSet/>
      <dgm:spPr/>
      <dgm:t>
        <a:bodyPr/>
        <a:lstStyle/>
        <a:p>
          <a:endParaRPr lang="en-US"/>
        </a:p>
      </dgm:t>
    </dgm:pt>
    <dgm:pt modelId="{92090AE0-C83E-44F6-B57C-21DA6B2116C5}" type="pres">
      <dgm:prSet presAssocID="{C08532CC-B2D8-4EC7-9D14-B12E09FD51C0}" presName="theList" presStyleCnt="0">
        <dgm:presLayoutVars>
          <dgm:dir/>
          <dgm:animLvl val="lvl"/>
          <dgm:resizeHandles val="exact"/>
        </dgm:presLayoutVars>
      </dgm:prSet>
      <dgm:spPr/>
    </dgm:pt>
    <dgm:pt modelId="{6CAE6C04-3FB2-4693-8802-9251037512A3}" type="pres">
      <dgm:prSet presAssocID="{2AA63256-17C7-493B-9836-89777B2D6B10}" presName="compNode" presStyleCnt="0"/>
      <dgm:spPr/>
    </dgm:pt>
    <dgm:pt modelId="{E2EB041E-04C7-4F10-AA9D-030B52AAF45A}" type="pres">
      <dgm:prSet presAssocID="{2AA63256-17C7-493B-9836-89777B2D6B10}" presName="aNode" presStyleLbl="bgShp" presStyleIdx="0" presStyleCnt="3"/>
      <dgm:spPr/>
    </dgm:pt>
    <dgm:pt modelId="{87489A68-84F4-44A9-86F6-A55075AA78C2}" type="pres">
      <dgm:prSet presAssocID="{2AA63256-17C7-493B-9836-89777B2D6B10}" presName="textNode" presStyleLbl="bgShp" presStyleIdx="0" presStyleCnt="3"/>
      <dgm:spPr/>
    </dgm:pt>
    <dgm:pt modelId="{00D02162-10F9-4307-992E-23CC8AC00B39}" type="pres">
      <dgm:prSet presAssocID="{2AA63256-17C7-493B-9836-89777B2D6B10}" presName="compChildNode" presStyleCnt="0"/>
      <dgm:spPr/>
    </dgm:pt>
    <dgm:pt modelId="{ACA46B0F-1D84-4856-9E79-E337B1C4C1B1}" type="pres">
      <dgm:prSet presAssocID="{2AA63256-17C7-493B-9836-89777B2D6B10}" presName="theInnerList" presStyleCnt="0"/>
      <dgm:spPr/>
    </dgm:pt>
    <dgm:pt modelId="{95A39142-CFBE-4DBA-AE19-1071A48B8C5D}" type="pres">
      <dgm:prSet presAssocID="{9AC8AD25-3A75-4BE5-B793-F7D9A2E565F7}" presName="childNode" presStyleLbl="node1" presStyleIdx="0" presStyleCnt="6">
        <dgm:presLayoutVars>
          <dgm:bulletEnabled val="1"/>
        </dgm:presLayoutVars>
      </dgm:prSet>
      <dgm:spPr/>
    </dgm:pt>
    <dgm:pt modelId="{B14E327C-AC0A-4A94-A6C6-FB3FFB1ECE24}" type="pres">
      <dgm:prSet presAssocID="{9AC8AD25-3A75-4BE5-B793-F7D9A2E565F7}" presName="aSpace2" presStyleCnt="0"/>
      <dgm:spPr/>
    </dgm:pt>
    <dgm:pt modelId="{581B01AC-BC49-4A9C-ACBD-1E0671DB3E45}" type="pres">
      <dgm:prSet presAssocID="{B49305DB-B079-4658-ABF4-31233DB6B688}" presName="childNode" presStyleLbl="node1" presStyleIdx="1" presStyleCnt="6">
        <dgm:presLayoutVars>
          <dgm:bulletEnabled val="1"/>
        </dgm:presLayoutVars>
      </dgm:prSet>
      <dgm:spPr/>
    </dgm:pt>
    <dgm:pt modelId="{C8FA0791-9EB1-4B41-AC6D-72F103D87D16}" type="pres">
      <dgm:prSet presAssocID="{2AA63256-17C7-493B-9836-89777B2D6B10}" presName="aSpace" presStyleCnt="0"/>
      <dgm:spPr/>
    </dgm:pt>
    <dgm:pt modelId="{133BB015-BDFF-48ED-8409-638A9C66634B}" type="pres">
      <dgm:prSet presAssocID="{9C9AD32A-ED82-4198-91C4-5DCAFA04123C}" presName="compNode" presStyleCnt="0"/>
      <dgm:spPr/>
    </dgm:pt>
    <dgm:pt modelId="{CD513542-1A63-4C41-BBCE-1BEADCB3E69F}" type="pres">
      <dgm:prSet presAssocID="{9C9AD32A-ED82-4198-91C4-5DCAFA04123C}" presName="aNode" presStyleLbl="bgShp" presStyleIdx="1" presStyleCnt="3"/>
      <dgm:spPr/>
    </dgm:pt>
    <dgm:pt modelId="{92C527C0-A11E-42B7-8AE8-0D4D4855A44B}" type="pres">
      <dgm:prSet presAssocID="{9C9AD32A-ED82-4198-91C4-5DCAFA04123C}" presName="textNode" presStyleLbl="bgShp" presStyleIdx="1" presStyleCnt="3"/>
      <dgm:spPr/>
    </dgm:pt>
    <dgm:pt modelId="{34046BDD-8A5B-43AA-9861-A7EDCB006831}" type="pres">
      <dgm:prSet presAssocID="{9C9AD32A-ED82-4198-91C4-5DCAFA04123C}" presName="compChildNode" presStyleCnt="0"/>
      <dgm:spPr/>
    </dgm:pt>
    <dgm:pt modelId="{D6B3A4E3-423F-457D-8837-A7377A3A0484}" type="pres">
      <dgm:prSet presAssocID="{9C9AD32A-ED82-4198-91C4-5DCAFA04123C}" presName="theInnerList" presStyleCnt="0"/>
      <dgm:spPr/>
    </dgm:pt>
    <dgm:pt modelId="{13396E9D-2A27-477F-9644-A141776A69E2}" type="pres">
      <dgm:prSet presAssocID="{78CA9F4A-7137-42BB-8246-CA04BB358ED1}" presName="childNode" presStyleLbl="node1" presStyleIdx="2" presStyleCnt="6">
        <dgm:presLayoutVars>
          <dgm:bulletEnabled val="1"/>
        </dgm:presLayoutVars>
      </dgm:prSet>
      <dgm:spPr/>
    </dgm:pt>
    <dgm:pt modelId="{0CE28805-2FB7-4AC7-ABA0-E28D0296E56C}" type="pres">
      <dgm:prSet presAssocID="{78CA9F4A-7137-42BB-8246-CA04BB358ED1}" presName="aSpace2" presStyleCnt="0"/>
      <dgm:spPr/>
    </dgm:pt>
    <dgm:pt modelId="{72300A4F-A453-4924-94FB-31F54B66F268}" type="pres">
      <dgm:prSet presAssocID="{A5C4FCD9-B7F4-48AB-A5C2-C0E9731396A5}" presName="childNode" presStyleLbl="node1" presStyleIdx="3" presStyleCnt="6">
        <dgm:presLayoutVars>
          <dgm:bulletEnabled val="1"/>
        </dgm:presLayoutVars>
      </dgm:prSet>
      <dgm:spPr/>
    </dgm:pt>
    <dgm:pt modelId="{8417B540-4B96-455D-8C69-B7880ADA5F5D}" type="pres">
      <dgm:prSet presAssocID="{9C9AD32A-ED82-4198-91C4-5DCAFA04123C}" presName="aSpace" presStyleCnt="0"/>
      <dgm:spPr/>
    </dgm:pt>
    <dgm:pt modelId="{E7CB2455-4A86-4FA6-B28C-515221F6CA97}" type="pres">
      <dgm:prSet presAssocID="{62351119-368B-4FF0-889E-527450E67C4F}" presName="compNode" presStyleCnt="0"/>
      <dgm:spPr/>
    </dgm:pt>
    <dgm:pt modelId="{A2AE634D-80E1-4599-9775-6417B06A1184}" type="pres">
      <dgm:prSet presAssocID="{62351119-368B-4FF0-889E-527450E67C4F}" presName="aNode" presStyleLbl="bgShp" presStyleIdx="2" presStyleCnt="3"/>
      <dgm:spPr/>
    </dgm:pt>
    <dgm:pt modelId="{6CB05778-F59B-46AE-A7C1-E4F8C7FD5164}" type="pres">
      <dgm:prSet presAssocID="{62351119-368B-4FF0-889E-527450E67C4F}" presName="textNode" presStyleLbl="bgShp" presStyleIdx="2" presStyleCnt="3"/>
      <dgm:spPr/>
    </dgm:pt>
    <dgm:pt modelId="{1F307058-993F-43D4-B22A-82FDADB72BE6}" type="pres">
      <dgm:prSet presAssocID="{62351119-368B-4FF0-889E-527450E67C4F}" presName="compChildNode" presStyleCnt="0"/>
      <dgm:spPr/>
    </dgm:pt>
    <dgm:pt modelId="{0B8D540A-1A17-4687-93A4-0DF870119DD3}" type="pres">
      <dgm:prSet presAssocID="{62351119-368B-4FF0-889E-527450E67C4F}" presName="theInnerList" presStyleCnt="0"/>
      <dgm:spPr/>
    </dgm:pt>
    <dgm:pt modelId="{F1BFD505-2822-4828-96B1-486E93E77C10}" type="pres">
      <dgm:prSet presAssocID="{199C24D7-4468-4BB7-A905-51A4B810DE01}" presName="childNode" presStyleLbl="node1" presStyleIdx="4" presStyleCnt="6">
        <dgm:presLayoutVars>
          <dgm:bulletEnabled val="1"/>
        </dgm:presLayoutVars>
      </dgm:prSet>
      <dgm:spPr/>
    </dgm:pt>
    <dgm:pt modelId="{5C7CB2E2-A6E5-4C0C-A592-47E6571787BA}" type="pres">
      <dgm:prSet presAssocID="{199C24D7-4468-4BB7-A905-51A4B810DE01}" presName="aSpace2" presStyleCnt="0"/>
      <dgm:spPr/>
    </dgm:pt>
    <dgm:pt modelId="{1CADB728-C779-4B23-99FF-F733F8AD2DBC}" type="pres">
      <dgm:prSet presAssocID="{0D5D7E19-F67E-48E7-A326-6EA428DDDFD5}" presName="childNode" presStyleLbl="node1" presStyleIdx="5" presStyleCnt="6">
        <dgm:presLayoutVars>
          <dgm:bulletEnabled val="1"/>
        </dgm:presLayoutVars>
      </dgm:prSet>
      <dgm:spPr/>
    </dgm:pt>
  </dgm:ptLst>
  <dgm:cxnLst>
    <dgm:cxn modelId="{BDB93B00-E9C7-4D51-B7BB-994E684B1CFF}" type="presOf" srcId="{62351119-368B-4FF0-889E-527450E67C4F}" destId="{6CB05778-F59B-46AE-A7C1-E4F8C7FD5164}" srcOrd="1" destOrd="0" presId="urn:microsoft.com/office/officeart/2005/8/layout/lProcess2"/>
    <dgm:cxn modelId="{E16EE806-A621-4285-926F-5615C10AB4C7}" type="presOf" srcId="{C08532CC-B2D8-4EC7-9D14-B12E09FD51C0}" destId="{92090AE0-C83E-44F6-B57C-21DA6B2116C5}" srcOrd="0" destOrd="0" presId="urn:microsoft.com/office/officeart/2005/8/layout/lProcess2"/>
    <dgm:cxn modelId="{B740780B-8870-401E-8FD8-4DB250EA8178}" srcId="{C08532CC-B2D8-4EC7-9D14-B12E09FD51C0}" destId="{2AA63256-17C7-493B-9836-89777B2D6B10}" srcOrd="0" destOrd="0" parTransId="{18E14295-B9BD-45B4-9D7F-BFE8A8C34CBA}" sibTransId="{921E0E25-226C-4E26-93D6-ED9A1AF8A000}"/>
    <dgm:cxn modelId="{103C200D-7DE8-441E-876B-436BD7C84573}" srcId="{2AA63256-17C7-493B-9836-89777B2D6B10}" destId="{B49305DB-B079-4658-ABF4-31233DB6B688}" srcOrd="1" destOrd="0" parTransId="{A472A79E-EE30-4A53-A7C8-44521CAE6024}" sibTransId="{D1564136-8ED8-4E25-AB82-2431C04F529F}"/>
    <dgm:cxn modelId="{6251BC14-E5AF-465E-9EA6-CE281ECAC471}" srcId="{62351119-368B-4FF0-889E-527450E67C4F}" destId="{0D5D7E19-F67E-48E7-A326-6EA428DDDFD5}" srcOrd="1" destOrd="0" parTransId="{8E39F71A-6E8F-4CC1-A69F-A65A20E2C442}" sibTransId="{E92419E1-474E-4055-B624-EA42DAFD8E0F}"/>
    <dgm:cxn modelId="{BC5B7E16-6970-4183-889F-0F47405A8403}" type="presOf" srcId="{9C9AD32A-ED82-4198-91C4-5DCAFA04123C}" destId="{92C527C0-A11E-42B7-8AE8-0D4D4855A44B}" srcOrd="1" destOrd="0" presId="urn:microsoft.com/office/officeart/2005/8/layout/lProcess2"/>
    <dgm:cxn modelId="{4490B625-4F93-4459-90B8-080C78A5D406}" srcId="{62351119-368B-4FF0-889E-527450E67C4F}" destId="{199C24D7-4468-4BB7-A905-51A4B810DE01}" srcOrd="0" destOrd="0" parTransId="{930EBB74-D977-4E5A-AA3B-A6C12908DB5A}" sibTransId="{ADFCE659-4359-42B6-9208-D5AB3DA50F82}"/>
    <dgm:cxn modelId="{D86BD927-0541-4DA7-A250-D5E7C6892E90}" type="presOf" srcId="{62351119-368B-4FF0-889E-527450E67C4F}" destId="{A2AE634D-80E1-4599-9775-6417B06A1184}" srcOrd="0" destOrd="0" presId="urn:microsoft.com/office/officeart/2005/8/layout/lProcess2"/>
    <dgm:cxn modelId="{927C7C39-433C-454E-9874-FF0D0B476F0C}" type="presOf" srcId="{2AA63256-17C7-493B-9836-89777B2D6B10}" destId="{87489A68-84F4-44A9-86F6-A55075AA78C2}" srcOrd="1" destOrd="0" presId="urn:microsoft.com/office/officeart/2005/8/layout/lProcess2"/>
    <dgm:cxn modelId="{6424D169-2801-4587-873D-D9420934D72A}" type="presOf" srcId="{0D5D7E19-F67E-48E7-A326-6EA428DDDFD5}" destId="{1CADB728-C779-4B23-99FF-F733F8AD2DBC}" srcOrd="0" destOrd="0" presId="urn:microsoft.com/office/officeart/2005/8/layout/lProcess2"/>
    <dgm:cxn modelId="{E4EF226B-D59A-4845-988C-E5B622E9385F}" type="presOf" srcId="{A5C4FCD9-B7F4-48AB-A5C2-C0E9731396A5}" destId="{72300A4F-A453-4924-94FB-31F54B66F268}" srcOrd="0" destOrd="0" presId="urn:microsoft.com/office/officeart/2005/8/layout/lProcess2"/>
    <dgm:cxn modelId="{88C8F47D-17FE-4C72-8B6F-6DDEBA1F50CF}" type="presOf" srcId="{2AA63256-17C7-493B-9836-89777B2D6B10}" destId="{E2EB041E-04C7-4F10-AA9D-030B52AAF45A}" srcOrd="0" destOrd="0" presId="urn:microsoft.com/office/officeart/2005/8/layout/lProcess2"/>
    <dgm:cxn modelId="{4A53B188-1182-495F-8914-3E34B9B237A2}" type="presOf" srcId="{9AC8AD25-3A75-4BE5-B793-F7D9A2E565F7}" destId="{95A39142-CFBE-4DBA-AE19-1071A48B8C5D}" srcOrd="0" destOrd="0" presId="urn:microsoft.com/office/officeart/2005/8/layout/lProcess2"/>
    <dgm:cxn modelId="{4ADDD388-66EA-489D-AA3A-89347F1929C9}" type="presOf" srcId="{78CA9F4A-7137-42BB-8246-CA04BB358ED1}" destId="{13396E9D-2A27-477F-9644-A141776A69E2}" srcOrd="0" destOrd="0" presId="urn:microsoft.com/office/officeart/2005/8/layout/lProcess2"/>
    <dgm:cxn modelId="{0DB92C8C-B283-474B-A156-21FD1CA53C2A}" type="presOf" srcId="{199C24D7-4468-4BB7-A905-51A4B810DE01}" destId="{F1BFD505-2822-4828-96B1-486E93E77C10}" srcOrd="0" destOrd="0" presId="urn:microsoft.com/office/officeart/2005/8/layout/lProcess2"/>
    <dgm:cxn modelId="{6F954395-9827-4B19-82E7-AAEC24A65522}" type="presOf" srcId="{9C9AD32A-ED82-4198-91C4-5DCAFA04123C}" destId="{CD513542-1A63-4C41-BBCE-1BEADCB3E69F}" srcOrd="0" destOrd="0" presId="urn:microsoft.com/office/officeart/2005/8/layout/lProcess2"/>
    <dgm:cxn modelId="{9F774BAE-3C93-4128-8ECF-54A7AF6B5990}" srcId="{2AA63256-17C7-493B-9836-89777B2D6B10}" destId="{9AC8AD25-3A75-4BE5-B793-F7D9A2E565F7}" srcOrd="0" destOrd="0" parTransId="{4A1BB1C2-D0A8-4803-9BC8-A21B4EB762D0}" sibTransId="{2CFE60A3-B7E3-4C6E-8E6F-560A26B7874E}"/>
    <dgm:cxn modelId="{C7227ACE-E875-412A-9375-194BE20DB7FB}" srcId="{C08532CC-B2D8-4EC7-9D14-B12E09FD51C0}" destId="{9C9AD32A-ED82-4198-91C4-5DCAFA04123C}" srcOrd="1" destOrd="0" parTransId="{BA254446-BCE7-4502-95BB-6AAAB5F610EF}" sibTransId="{31198BC8-A3E7-41DD-A915-248FD62D6A6D}"/>
    <dgm:cxn modelId="{AA76E1D3-EAF7-453B-8CD8-680516771215}" srcId="{C08532CC-B2D8-4EC7-9D14-B12E09FD51C0}" destId="{62351119-368B-4FF0-889E-527450E67C4F}" srcOrd="2" destOrd="0" parTransId="{3CCAD07B-8048-4ECB-975D-A7DD787A5D6F}" sibTransId="{2FE08D01-AC54-4E53-8471-8646F6C5998C}"/>
    <dgm:cxn modelId="{CBDC48E8-F808-401D-A3A7-BAEF7E0EE44D}" type="presOf" srcId="{B49305DB-B079-4658-ABF4-31233DB6B688}" destId="{581B01AC-BC49-4A9C-ACBD-1E0671DB3E45}" srcOrd="0" destOrd="0" presId="urn:microsoft.com/office/officeart/2005/8/layout/lProcess2"/>
    <dgm:cxn modelId="{6FC83CEC-EF73-4F17-A04B-E29AB430E3BC}" srcId="{9C9AD32A-ED82-4198-91C4-5DCAFA04123C}" destId="{78CA9F4A-7137-42BB-8246-CA04BB358ED1}" srcOrd="0" destOrd="0" parTransId="{0D5A93C8-C3E6-4601-B2A2-1226F9D7905A}" sibTransId="{5CB226C9-1CDF-45F0-9F7B-2D33234E25C6}"/>
    <dgm:cxn modelId="{5B106AEF-A099-4607-9BF1-36BA5A731C69}" srcId="{9C9AD32A-ED82-4198-91C4-5DCAFA04123C}" destId="{A5C4FCD9-B7F4-48AB-A5C2-C0E9731396A5}" srcOrd="1" destOrd="0" parTransId="{4410925B-E5F7-485E-B717-029EB1C79EDF}" sibTransId="{DB2680A0-0F29-429F-9FDC-066F48D6B1C3}"/>
    <dgm:cxn modelId="{B4937C89-8C56-43D7-9E0E-2414BE12C5A8}" type="presParOf" srcId="{92090AE0-C83E-44F6-B57C-21DA6B2116C5}" destId="{6CAE6C04-3FB2-4693-8802-9251037512A3}" srcOrd="0" destOrd="0" presId="urn:microsoft.com/office/officeart/2005/8/layout/lProcess2"/>
    <dgm:cxn modelId="{4075B586-B681-48BE-8A40-99A4D3827B6D}" type="presParOf" srcId="{6CAE6C04-3FB2-4693-8802-9251037512A3}" destId="{E2EB041E-04C7-4F10-AA9D-030B52AAF45A}" srcOrd="0" destOrd="0" presId="urn:microsoft.com/office/officeart/2005/8/layout/lProcess2"/>
    <dgm:cxn modelId="{A508095F-B68E-48AD-A7B4-D0D96AAA57CF}" type="presParOf" srcId="{6CAE6C04-3FB2-4693-8802-9251037512A3}" destId="{87489A68-84F4-44A9-86F6-A55075AA78C2}" srcOrd="1" destOrd="0" presId="urn:microsoft.com/office/officeart/2005/8/layout/lProcess2"/>
    <dgm:cxn modelId="{F199E614-8A30-4FFF-97C7-A3619212C39C}" type="presParOf" srcId="{6CAE6C04-3FB2-4693-8802-9251037512A3}" destId="{00D02162-10F9-4307-992E-23CC8AC00B39}" srcOrd="2" destOrd="0" presId="urn:microsoft.com/office/officeart/2005/8/layout/lProcess2"/>
    <dgm:cxn modelId="{FB5CDEE6-0D0B-4849-9FBE-AA0C00664992}" type="presParOf" srcId="{00D02162-10F9-4307-992E-23CC8AC00B39}" destId="{ACA46B0F-1D84-4856-9E79-E337B1C4C1B1}" srcOrd="0" destOrd="0" presId="urn:microsoft.com/office/officeart/2005/8/layout/lProcess2"/>
    <dgm:cxn modelId="{883F4EF5-1376-4155-A2DF-434CBEE42749}" type="presParOf" srcId="{ACA46B0F-1D84-4856-9E79-E337B1C4C1B1}" destId="{95A39142-CFBE-4DBA-AE19-1071A48B8C5D}" srcOrd="0" destOrd="0" presId="urn:microsoft.com/office/officeart/2005/8/layout/lProcess2"/>
    <dgm:cxn modelId="{A061F9A9-DE4D-4A01-BDEF-C3F621BB98CA}" type="presParOf" srcId="{ACA46B0F-1D84-4856-9E79-E337B1C4C1B1}" destId="{B14E327C-AC0A-4A94-A6C6-FB3FFB1ECE24}" srcOrd="1" destOrd="0" presId="urn:microsoft.com/office/officeart/2005/8/layout/lProcess2"/>
    <dgm:cxn modelId="{5C8645B6-F1E3-42BF-A5A5-61D77A59DEF8}" type="presParOf" srcId="{ACA46B0F-1D84-4856-9E79-E337B1C4C1B1}" destId="{581B01AC-BC49-4A9C-ACBD-1E0671DB3E45}" srcOrd="2" destOrd="0" presId="urn:microsoft.com/office/officeart/2005/8/layout/lProcess2"/>
    <dgm:cxn modelId="{7E481942-DC8D-444F-AA77-B0CF34F0DF80}" type="presParOf" srcId="{92090AE0-C83E-44F6-B57C-21DA6B2116C5}" destId="{C8FA0791-9EB1-4B41-AC6D-72F103D87D16}" srcOrd="1" destOrd="0" presId="urn:microsoft.com/office/officeart/2005/8/layout/lProcess2"/>
    <dgm:cxn modelId="{CDE56FB0-B191-411D-AD9E-22EBDBD0D20E}" type="presParOf" srcId="{92090AE0-C83E-44F6-B57C-21DA6B2116C5}" destId="{133BB015-BDFF-48ED-8409-638A9C66634B}" srcOrd="2" destOrd="0" presId="urn:microsoft.com/office/officeart/2005/8/layout/lProcess2"/>
    <dgm:cxn modelId="{14AB7474-A8AD-4C21-986B-AAD615CE2175}" type="presParOf" srcId="{133BB015-BDFF-48ED-8409-638A9C66634B}" destId="{CD513542-1A63-4C41-BBCE-1BEADCB3E69F}" srcOrd="0" destOrd="0" presId="urn:microsoft.com/office/officeart/2005/8/layout/lProcess2"/>
    <dgm:cxn modelId="{92132B35-BF7E-4F35-B261-9BC15E375EE0}" type="presParOf" srcId="{133BB015-BDFF-48ED-8409-638A9C66634B}" destId="{92C527C0-A11E-42B7-8AE8-0D4D4855A44B}" srcOrd="1" destOrd="0" presId="urn:microsoft.com/office/officeart/2005/8/layout/lProcess2"/>
    <dgm:cxn modelId="{293F429E-C66C-4860-86FF-823786E4FC59}" type="presParOf" srcId="{133BB015-BDFF-48ED-8409-638A9C66634B}" destId="{34046BDD-8A5B-43AA-9861-A7EDCB006831}" srcOrd="2" destOrd="0" presId="urn:microsoft.com/office/officeart/2005/8/layout/lProcess2"/>
    <dgm:cxn modelId="{2F7BE2A0-52AE-43C9-AD1A-2B7275DC49C9}" type="presParOf" srcId="{34046BDD-8A5B-43AA-9861-A7EDCB006831}" destId="{D6B3A4E3-423F-457D-8837-A7377A3A0484}" srcOrd="0" destOrd="0" presId="urn:microsoft.com/office/officeart/2005/8/layout/lProcess2"/>
    <dgm:cxn modelId="{8E0E5C58-A45A-4BF4-A73B-07F09F6FE9FF}" type="presParOf" srcId="{D6B3A4E3-423F-457D-8837-A7377A3A0484}" destId="{13396E9D-2A27-477F-9644-A141776A69E2}" srcOrd="0" destOrd="0" presId="urn:microsoft.com/office/officeart/2005/8/layout/lProcess2"/>
    <dgm:cxn modelId="{6B48B712-F6D0-4AC6-8FD4-D61293692DFF}" type="presParOf" srcId="{D6B3A4E3-423F-457D-8837-A7377A3A0484}" destId="{0CE28805-2FB7-4AC7-ABA0-E28D0296E56C}" srcOrd="1" destOrd="0" presId="urn:microsoft.com/office/officeart/2005/8/layout/lProcess2"/>
    <dgm:cxn modelId="{A9B6B45D-C561-4E85-8110-9F6222612DFE}" type="presParOf" srcId="{D6B3A4E3-423F-457D-8837-A7377A3A0484}" destId="{72300A4F-A453-4924-94FB-31F54B66F268}" srcOrd="2" destOrd="0" presId="urn:microsoft.com/office/officeart/2005/8/layout/lProcess2"/>
    <dgm:cxn modelId="{BB0CBF8F-466E-48F7-A28C-A76EE2BA2A4E}" type="presParOf" srcId="{92090AE0-C83E-44F6-B57C-21DA6B2116C5}" destId="{8417B540-4B96-455D-8C69-B7880ADA5F5D}" srcOrd="3" destOrd="0" presId="urn:microsoft.com/office/officeart/2005/8/layout/lProcess2"/>
    <dgm:cxn modelId="{F29B36BE-03EE-4535-9214-0539BCB8220D}" type="presParOf" srcId="{92090AE0-C83E-44F6-B57C-21DA6B2116C5}" destId="{E7CB2455-4A86-4FA6-B28C-515221F6CA97}" srcOrd="4" destOrd="0" presId="urn:microsoft.com/office/officeart/2005/8/layout/lProcess2"/>
    <dgm:cxn modelId="{B92C8655-7250-4988-8369-EB04476A3B3A}" type="presParOf" srcId="{E7CB2455-4A86-4FA6-B28C-515221F6CA97}" destId="{A2AE634D-80E1-4599-9775-6417B06A1184}" srcOrd="0" destOrd="0" presId="urn:microsoft.com/office/officeart/2005/8/layout/lProcess2"/>
    <dgm:cxn modelId="{25709FE3-0C63-4AE7-B0A5-21CEC28C6CAE}" type="presParOf" srcId="{E7CB2455-4A86-4FA6-B28C-515221F6CA97}" destId="{6CB05778-F59B-46AE-A7C1-E4F8C7FD5164}" srcOrd="1" destOrd="0" presId="urn:microsoft.com/office/officeart/2005/8/layout/lProcess2"/>
    <dgm:cxn modelId="{EB5C07DD-0AB1-4390-837C-10F2C8EFA81B}" type="presParOf" srcId="{E7CB2455-4A86-4FA6-B28C-515221F6CA97}" destId="{1F307058-993F-43D4-B22A-82FDADB72BE6}" srcOrd="2" destOrd="0" presId="urn:microsoft.com/office/officeart/2005/8/layout/lProcess2"/>
    <dgm:cxn modelId="{D8CFF5BC-C5DE-4E33-82E0-8950F1F4DCBE}" type="presParOf" srcId="{1F307058-993F-43D4-B22A-82FDADB72BE6}" destId="{0B8D540A-1A17-4687-93A4-0DF870119DD3}" srcOrd="0" destOrd="0" presId="urn:microsoft.com/office/officeart/2005/8/layout/lProcess2"/>
    <dgm:cxn modelId="{2155E17B-95D5-4A8E-8A98-3E5ED54C0828}" type="presParOf" srcId="{0B8D540A-1A17-4687-93A4-0DF870119DD3}" destId="{F1BFD505-2822-4828-96B1-486E93E77C10}" srcOrd="0" destOrd="0" presId="urn:microsoft.com/office/officeart/2005/8/layout/lProcess2"/>
    <dgm:cxn modelId="{3D04197E-F976-4527-8AB0-5947D29CAAC3}" type="presParOf" srcId="{0B8D540A-1A17-4687-93A4-0DF870119DD3}" destId="{5C7CB2E2-A6E5-4C0C-A592-47E6571787BA}" srcOrd="1" destOrd="0" presId="urn:microsoft.com/office/officeart/2005/8/layout/lProcess2"/>
    <dgm:cxn modelId="{9F1A1259-45F6-4FFF-8BF2-E166E0BF4B7F}" type="presParOf" srcId="{0B8D540A-1A17-4687-93A4-0DF870119DD3}" destId="{1CADB728-C779-4B23-99FF-F733F8AD2DBC}"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B041E-04C7-4F10-AA9D-030B52AAF45A}">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New Project Ideas: </a:t>
          </a:r>
          <a:br>
            <a:rPr lang="en-US" sz="2200" kern="1200" dirty="0"/>
          </a:br>
          <a:r>
            <a:rPr lang="en-US" sz="2200" kern="1200" dirty="0"/>
            <a:t>Evaluation Process </a:t>
          </a:r>
        </a:p>
      </dsp:txBody>
      <dsp:txXfrm>
        <a:off x="1004" y="0"/>
        <a:ext cx="2611933" cy="1357788"/>
      </dsp:txXfrm>
    </dsp:sp>
    <dsp:sp modelId="{95A39142-CFBE-4DBA-AE19-1071A48B8C5D}">
      <dsp:nvSpPr>
        <dsp:cNvPr id="0" name=""/>
        <dsp:cNvSpPr/>
      </dsp:nvSpPr>
      <dsp:spPr>
        <a:xfrm>
          <a:off x="262197" y="1359114"/>
          <a:ext cx="2089546" cy="1364639"/>
        </a:xfrm>
        <a:prstGeom prst="roundRect">
          <a:avLst>
            <a:gd name="adj" fmla="val 10000"/>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Review, evaluate new project proposals</a:t>
          </a:r>
        </a:p>
      </dsp:txBody>
      <dsp:txXfrm>
        <a:off x="302166" y="1399083"/>
        <a:ext cx="2009608" cy="1284701"/>
      </dsp:txXfrm>
    </dsp:sp>
    <dsp:sp modelId="{581B01AC-BC49-4A9C-ACBD-1E0671DB3E45}">
      <dsp:nvSpPr>
        <dsp:cNvPr id="0" name=""/>
        <dsp:cNvSpPr/>
      </dsp:nvSpPr>
      <dsp:spPr>
        <a:xfrm>
          <a:off x="262197" y="2933699"/>
          <a:ext cx="2089546" cy="1364639"/>
        </a:xfrm>
        <a:prstGeom prst="roundRect">
          <a:avLst>
            <a:gd name="adj" fmla="val 10000"/>
          </a:avLst>
        </a:prstGeom>
        <a:solidFill>
          <a:schemeClr val="accent1">
            <a:alpha val="90000"/>
            <a:hueOff val="0"/>
            <a:satOff val="0"/>
            <a:lumOff val="0"/>
            <a:alphaOff val="-8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Ensure projects align with content priorities or fill gaps</a:t>
          </a:r>
        </a:p>
      </dsp:txBody>
      <dsp:txXfrm>
        <a:off x="302166" y="2973668"/>
        <a:ext cx="2009608" cy="1284701"/>
      </dsp:txXfrm>
    </dsp:sp>
    <dsp:sp modelId="{CD513542-1A63-4C41-BBCE-1BEADCB3E69F}">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kern="1200" dirty="0"/>
            <a:t>Existing Materials: Portfolio Analysis </a:t>
          </a:r>
        </a:p>
      </dsp:txBody>
      <dsp:txXfrm>
        <a:off x="2808833" y="0"/>
        <a:ext cx="2611933" cy="1357788"/>
      </dsp:txXfrm>
    </dsp:sp>
    <dsp:sp modelId="{13396E9D-2A27-477F-9644-A141776A69E2}">
      <dsp:nvSpPr>
        <dsp:cNvPr id="0" name=""/>
        <dsp:cNvSpPr/>
      </dsp:nvSpPr>
      <dsp:spPr>
        <a:xfrm>
          <a:off x="3070026" y="1359114"/>
          <a:ext cx="2089546" cy="1364639"/>
        </a:xfrm>
        <a:prstGeom prst="roundRect">
          <a:avLst>
            <a:gd name="adj" fmla="val 10000"/>
          </a:avLst>
        </a:prstGeom>
        <a:solidFill>
          <a:schemeClr val="accent1">
            <a:alpha val="90000"/>
            <a:hueOff val="0"/>
            <a:satOff val="0"/>
            <a:lumOff val="0"/>
            <a:alphaOff val="-16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Review existing content</a:t>
          </a:r>
        </a:p>
      </dsp:txBody>
      <dsp:txXfrm>
        <a:off x="3109995" y="1399083"/>
        <a:ext cx="2009608" cy="1284701"/>
      </dsp:txXfrm>
    </dsp:sp>
    <dsp:sp modelId="{72300A4F-A453-4924-94FB-31F54B66F268}">
      <dsp:nvSpPr>
        <dsp:cNvPr id="0" name=""/>
        <dsp:cNvSpPr/>
      </dsp:nvSpPr>
      <dsp:spPr>
        <a:xfrm>
          <a:off x="3070026" y="2933699"/>
          <a:ext cx="2089546" cy="1364639"/>
        </a:xfrm>
        <a:prstGeom prst="roundRect">
          <a:avLst>
            <a:gd name="adj" fmla="val 10000"/>
          </a:avLst>
        </a:prstGeom>
        <a:solidFill>
          <a:schemeClr val="accent1">
            <a:alpha val="90000"/>
            <a:hueOff val="0"/>
            <a:satOff val="0"/>
            <a:lumOff val="0"/>
            <a:alphaOff val="-24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Solicit proposals for new products to fill identified portfolio gaps</a:t>
          </a:r>
        </a:p>
      </dsp:txBody>
      <dsp:txXfrm>
        <a:off x="3109995" y="2973668"/>
        <a:ext cx="2009608" cy="1284701"/>
      </dsp:txXfrm>
    </dsp:sp>
    <dsp:sp modelId="{A2AE634D-80E1-4599-9775-6417B06A1184}">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Environmental Scanning for</a:t>
          </a:r>
          <a:br>
            <a:rPr lang="en-US" sz="2200" kern="1200" dirty="0"/>
          </a:br>
          <a:r>
            <a:rPr lang="en-US" sz="2200" kern="1200" dirty="0"/>
            <a:t> New Id​eas</a:t>
          </a:r>
        </a:p>
      </dsp:txBody>
      <dsp:txXfrm>
        <a:off x="5616661" y="0"/>
        <a:ext cx="2611933" cy="1357788"/>
      </dsp:txXfrm>
    </dsp:sp>
    <dsp:sp modelId="{F1BFD505-2822-4828-96B1-486E93E77C10}">
      <dsp:nvSpPr>
        <dsp:cNvPr id="0" name=""/>
        <dsp:cNvSpPr/>
      </dsp:nvSpPr>
      <dsp:spPr>
        <a:xfrm>
          <a:off x="5877855" y="1359114"/>
          <a:ext cx="2089546" cy="1364639"/>
        </a:xfrm>
        <a:prstGeom prst="roundRect">
          <a:avLst>
            <a:gd name="adj" fmla="val 10000"/>
          </a:avLst>
        </a:prstGeom>
        <a:solidFill>
          <a:schemeClr val="accent1">
            <a:alpha val="90000"/>
            <a:hueOff val="0"/>
            <a:satOff val="0"/>
            <a:lumOff val="0"/>
            <a:alphaOff val="-32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Shepherd content development in existing priority areas</a:t>
          </a:r>
        </a:p>
      </dsp:txBody>
      <dsp:txXfrm>
        <a:off x="5917824" y="1399083"/>
        <a:ext cx="2009608" cy="1284701"/>
      </dsp:txXfrm>
    </dsp:sp>
    <dsp:sp modelId="{1CADB728-C779-4B23-99FF-F733F8AD2DBC}">
      <dsp:nvSpPr>
        <dsp:cNvPr id="0" name=""/>
        <dsp:cNvSpPr/>
      </dsp:nvSpPr>
      <dsp:spPr>
        <a:xfrm>
          <a:off x="5877855" y="2933699"/>
          <a:ext cx="2089546" cy="1364639"/>
        </a:xfrm>
        <a:prstGeom prst="roundRect">
          <a:avLst>
            <a:gd name="adj" fmla="val 10000"/>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dirty="0"/>
            <a:t>Scan for future content priority areas</a:t>
          </a:r>
          <a:br>
            <a:rPr lang="en-US" sz="1900" kern="1200" dirty="0"/>
          </a:br>
          <a:r>
            <a:rPr lang="en-US" sz="1900" kern="1200" dirty="0">
              <a:solidFill>
                <a:srgbClr val="FF0000"/>
              </a:solidFill>
            </a:rPr>
            <a:t>(2019 scan)</a:t>
          </a:r>
        </a:p>
      </dsp:txBody>
      <dsp:txXfrm>
        <a:off x="5917824" y="2973668"/>
        <a:ext cx="2009608" cy="128470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2FBDA5A-B0F2-4A42-BBD8-15B3A277A0BC}" type="datetimeFigureOut">
              <a:rPr lang="en-US" smtClean="0"/>
              <a:t>3/19/2019</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1DCAB359-4D8C-4EBB-A5C2-3C7343060DE3}" type="slidenum">
              <a:rPr lang="en-US" smtClean="0"/>
              <a:t>‹#›</a:t>
            </a:fld>
            <a:endParaRPr lang="en-US"/>
          </a:p>
        </p:txBody>
      </p:sp>
    </p:spTree>
    <p:extLst>
      <p:ext uri="{BB962C8B-B14F-4D97-AF65-F5344CB8AC3E}">
        <p14:creationId xmlns:p14="http://schemas.microsoft.com/office/powerpoint/2010/main" val="381028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main.abet.org/aps/Accreditedprogramsearch.aspx"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cdc.gov/niosh/oep/erclist.html" TargetMode="External"/><Relationship Id="rId4" Type="http://schemas.openxmlformats.org/officeDocument/2006/relationships/hyperlink" Target="http://ceph.org/accredited/search/"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sz="1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00CB88-CBA5-4439-A6A5-4CD074C230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4185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The AIHA National organization has many different business units. On the left side of the screen, we have the 8500 individuals that make up the membership (this is 501c6 under the US tax code).  Within this, AIHA publishes the Journal of Occupational and Environmental Health and also manages an allied organization called the Product Stewardship Society (which has its own annual meeting and a distribution of about 3000 product steward professionals).</a:t>
            </a:r>
          </a:p>
          <a:p>
            <a:pPr marL="171450" indent="-171450">
              <a:buFont typeface="Arial" panose="020B0604020202020204" pitchFamily="34" charset="0"/>
              <a:buChar char="•"/>
            </a:pPr>
            <a:r>
              <a:rPr lang="en-US" sz="1200" dirty="0"/>
              <a:t>In the middle of the slide there are three Limited Liability Corporations – lab accreditation, registry programs (certification programs for professionals such as asbestos analysts and safety data sheet authors), and proficiency testing (to provide test samples to labs to ensure they are competent in what they do).</a:t>
            </a:r>
          </a:p>
          <a:p>
            <a:pPr marL="171450" indent="-171450">
              <a:buFont typeface="Arial" panose="020B0604020202020204" pitchFamily="34" charset="0"/>
              <a:buChar char="•"/>
            </a:pPr>
            <a:r>
              <a:rPr lang="en-US" sz="1200" dirty="0"/>
              <a:t>Finally, on the right side you see two 501c3 foundations. The AIHA Foundation awards scholarships to students studying occupational hygiene in college. The Guideline Foundation helps develop global standards as well as  what are called emergency response planning guides for firefighters and other first responders.</a:t>
            </a:r>
          </a:p>
        </p:txBody>
      </p:sp>
      <p:sp>
        <p:nvSpPr>
          <p:cNvPr id="4" name="Slide Number Placeholder 3"/>
          <p:cNvSpPr>
            <a:spLocks noGrp="1"/>
          </p:cNvSpPr>
          <p:nvPr>
            <p:ph type="sldNum" sz="quarter" idx="10"/>
          </p:nvPr>
        </p:nvSpPr>
        <p:spPr/>
        <p:txBody>
          <a:bodyPr/>
          <a:lstStyle/>
          <a:p>
            <a:fld id="{3700CB88-CBA5-4439-A6A5-4CD074C23020}" type="slidenum">
              <a:rPr lang="en-US" smtClean="0"/>
              <a:t>2</a:t>
            </a:fld>
            <a:endParaRPr lang="en-US" dirty="0"/>
          </a:p>
        </p:txBody>
      </p:sp>
    </p:spTree>
    <p:extLst>
      <p:ext uri="{BB962C8B-B14F-4D97-AF65-F5344CB8AC3E}">
        <p14:creationId xmlns:p14="http://schemas.microsoft.com/office/powerpoint/2010/main" val="1158866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5663" y="214313"/>
            <a:ext cx="5291137" cy="3968750"/>
          </a:xfrm>
        </p:spPr>
      </p:sp>
      <p:sp>
        <p:nvSpPr>
          <p:cNvPr id="3" name="Notes Placeholder 2"/>
          <p:cNvSpPr>
            <a:spLocks noGrp="1"/>
          </p:cNvSpPr>
          <p:nvPr>
            <p:ph type="body" idx="1"/>
          </p:nvPr>
        </p:nvSpPr>
        <p:spPr/>
        <p:txBody>
          <a:bodyPr/>
          <a:lstStyle/>
          <a:p>
            <a:pPr marL="0" indent="0">
              <a:buNone/>
            </a:pPr>
            <a:r>
              <a:rPr lang="en-US" baseline="0" dirty="0"/>
              <a:t>Every organization should have a Strategic Plan, which provides structure and direction to every-day operations.  AIHA is pleased to present its new plan which was recently approved by the Board of Directors. This slide shows our new Mission &amp; Vision statements.</a:t>
            </a:r>
          </a:p>
          <a:p>
            <a:pPr marL="0" indent="0">
              <a:buNone/>
            </a:pPr>
            <a:endParaRPr lang="en-US" baseline="0" dirty="0"/>
          </a:p>
        </p:txBody>
      </p:sp>
      <p:sp>
        <p:nvSpPr>
          <p:cNvPr id="4" name="Slide Number Placeholder 3"/>
          <p:cNvSpPr>
            <a:spLocks noGrp="1"/>
          </p:cNvSpPr>
          <p:nvPr>
            <p:ph type="sldNum" sz="quarter" idx="10"/>
          </p:nvPr>
        </p:nvSpPr>
        <p:spPr/>
        <p:txBody>
          <a:bodyPr/>
          <a:lstStyle/>
          <a:p>
            <a:fld id="{23D8912E-6425-4DD3-BB4F-64FE1144C387}" type="slidenum">
              <a:rPr lang="en-US" smtClean="0"/>
              <a:pPr/>
              <a:t>3</a:t>
            </a:fld>
            <a:endParaRPr lang="en-US" dirty="0"/>
          </a:p>
        </p:txBody>
      </p:sp>
    </p:spTree>
    <p:extLst>
      <p:ext uri="{BB962C8B-B14F-4D97-AF65-F5344CB8AC3E}">
        <p14:creationId xmlns:p14="http://schemas.microsoft.com/office/powerpoint/2010/main" val="1393044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5663" y="214313"/>
            <a:ext cx="5291137" cy="3968750"/>
          </a:xfrm>
        </p:spPr>
      </p:sp>
      <p:sp>
        <p:nvSpPr>
          <p:cNvPr id="3" name="Notes Placeholder 2"/>
          <p:cNvSpPr>
            <a:spLocks noGrp="1"/>
          </p:cNvSpPr>
          <p:nvPr>
            <p:ph type="body" idx="1"/>
          </p:nvPr>
        </p:nvSpPr>
        <p:spPr/>
        <p:txBody>
          <a:bodyPr/>
          <a:lstStyle/>
          <a:p>
            <a:pPr marL="0" indent="0">
              <a:buNone/>
            </a:pPr>
            <a:r>
              <a:rPr lang="en-US" baseline="0" dirty="0"/>
              <a:t>And, this slide shows the 5 domains of practice, which reflect all the various business units of the AIHA enterprise, including the LLCs (LAP, PAT, Registries which are reflected in #4), the Product Stewardship Society (reflected in #1), and the two Foundations (reflective in #3).  Each domain has an associated success statement (shown here), as well as supporting strategic objectives and strategies (not shown).  We also have adopted a series of metrics (what does success mean across each area) that the staff and Board will keep track of over time.  To download the complete plan, visit www.aiha.org and look under the Governance section.</a:t>
            </a:r>
          </a:p>
        </p:txBody>
      </p:sp>
      <p:sp>
        <p:nvSpPr>
          <p:cNvPr id="4" name="Slide Number Placeholder 3"/>
          <p:cNvSpPr>
            <a:spLocks noGrp="1"/>
          </p:cNvSpPr>
          <p:nvPr>
            <p:ph type="sldNum" sz="quarter" idx="10"/>
          </p:nvPr>
        </p:nvSpPr>
        <p:spPr/>
        <p:txBody>
          <a:bodyPr/>
          <a:lstStyle/>
          <a:p>
            <a:fld id="{23D8912E-6425-4DD3-BB4F-64FE1144C387}" type="slidenum">
              <a:rPr lang="en-US" smtClean="0"/>
              <a:pPr/>
              <a:t>4</a:t>
            </a:fld>
            <a:endParaRPr lang="en-US" dirty="0"/>
          </a:p>
        </p:txBody>
      </p:sp>
    </p:spTree>
    <p:extLst>
      <p:ext uri="{BB962C8B-B14F-4D97-AF65-F5344CB8AC3E}">
        <p14:creationId xmlns:p14="http://schemas.microsoft.com/office/powerpoint/2010/main" val="1323391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now begin delving into each of the 5 domains, starting with Community.</a:t>
            </a:r>
          </a:p>
        </p:txBody>
      </p:sp>
      <p:sp>
        <p:nvSpPr>
          <p:cNvPr id="4" name="Slide Number Placeholder 3"/>
          <p:cNvSpPr>
            <a:spLocks noGrp="1"/>
          </p:cNvSpPr>
          <p:nvPr>
            <p:ph type="sldNum" sz="quarter" idx="10"/>
          </p:nvPr>
        </p:nvSpPr>
        <p:spPr/>
        <p:txBody>
          <a:bodyPr/>
          <a:lstStyle/>
          <a:p>
            <a:fld id="{5E4AAEF1-E0CB-4351-BDA7-A27903F454DC}" type="slidenum">
              <a:rPr lang="en-US" smtClean="0"/>
              <a:t>5</a:t>
            </a:fld>
            <a:endParaRPr lang="en-US" dirty="0"/>
          </a:p>
        </p:txBody>
      </p:sp>
    </p:spTree>
    <p:extLst>
      <p:ext uri="{BB962C8B-B14F-4D97-AF65-F5344CB8AC3E}">
        <p14:creationId xmlns:p14="http://schemas.microsoft.com/office/powerpoint/2010/main" val="95306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Earlier this year, AIHA launched a new online community program called Catalyst.  Virtual rooms are set up for close to 100 groups, including our student members only room. AIHA has been pleasantly surprised by how actively members are using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6</a:t>
            </a:fld>
            <a:endParaRPr lang="en-US" dirty="0"/>
          </a:p>
        </p:txBody>
      </p:sp>
    </p:spTree>
    <p:extLst>
      <p:ext uri="{BB962C8B-B14F-4D97-AF65-F5344CB8AC3E}">
        <p14:creationId xmlns:p14="http://schemas.microsoft.com/office/powerpoint/2010/main" val="261523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AIHA has developed what’s called IH Professional Pathway program, which is designed to help professionals navigate their careers from being a student all the way through emeritus, a nice way of saying retired.  For each stage there are technical, management and leadership suggestions to pursue. A new e-guide will soon be available.</a:t>
            </a:r>
          </a:p>
        </p:txBody>
      </p:sp>
      <p:sp>
        <p:nvSpPr>
          <p:cNvPr id="4" name="Slide Number Placeholder 3"/>
          <p:cNvSpPr>
            <a:spLocks noGrp="1"/>
          </p:cNvSpPr>
          <p:nvPr>
            <p:ph type="sldNum" sz="quarter" idx="10"/>
          </p:nvPr>
        </p:nvSpPr>
        <p:spPr/>
        <p:txBody>
          <a:bodyPr/>
          <a:lstStyle/>
          <a:p>
            <a:fld id="{9043FD32-EA2D-4AFB-97F2-77564075C5BB}" type="slidenum">
              <a:rPr lang="en-US" smtClean="0"/>
              <a:t>7</a:t>
            </a:fld>
            <a:endParaRPr lang="en-US" dirty="0"/>
          </a:p>
        </p:txBody>
      </p:sp>
    </p:spTree>
    <p:extLst>
      <p:ext uri="{BB962C8B-B14F-4D97-AF65-F5344CB8AC3E}">
        <p14:creationId xmlns:p14="http://schemas.microsoft.com/office/powerpoint/2010/main" val="252232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Next…awareness.</a:t>
            </a:r>
          </a:p>
        </p:txBody>
      </p:sp>
      <p:sp>
        <p:nvSpPr>
          <p:cNvPr id="4" name="Slide Number Placeholder 3"/>
          <p:cNvSpPr>
            <a:spLocks noGrp="1"/>
          </p:cNvSpPr>
          <p:nvPr>
            <p:ph type="sldNum" sz="quarter" idx="10"/>
          </p:nvPr>
        </p:nvSpPr>
        <p:spPr/>
        <p:txBody>
          <a:bodyPr/>
          <a:lstStyle/>
          <a:p>
            <a:fld id="{5E4AAEF1-E0CB-4351-BDA7-A27903F454DC}" type="slidenum">
              <a:rPr lang="en-US" smtClean="0"/>
              <a:t>8</a:t>
            </a:fld>
            <a:endParaRPr lang="en-US" dirty="0"/>
          </a:p>
        </p:txBody>
      </p:sp>
    </p:spTree>
    <p:extLst>
      <p:ext uri="{BB962C8B-B14F-4D97-AF65-F5344CB8AC3E}">
        <p14:creationId xmlns:p14="http://schemas.microsoft.com/office/powerpoint/2010/main" val="94761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umbrella figure represents the various audiences that are stakeholders. Starting with secondary school students who may be working at their first job, science teachers who have a responsibility to educate our children about the real world (and dangers in the workplace), through EHS management, and all the way up to the business C-suite (the executives who need to be better educated on the business value for what we do).</a:t>
            </a:r>
          </a:p>
        </p:txBody>
      </p:sp>
      <p:sp>
        <p:nvSpPr>
          <p:cNvPr id="4" name="Slide Number Placeholder 3"/>
          <p:cNvSpPr>
            <a:spLocks noGrp="1"/>
          </p:cNvSpPr>
          <p:nvPr>
            <p:ph type="sldNum" sz="quarter" idx="10"/>
          </p:nvPr>
        </p:nvSpPr>
        <p:spPr/>
        <p:txBody>
          <a:bodyPr/>
          <a:lstStyle/>
          <a:p>
            <a:fld id="{3700CB88-CBA5-4439-A6A5-4CD074C23020}" type="slidenum">
              <a:rPr lang="en-US" smtClean="0"/>
              <a:t>9</a:t>
            </a:fld>
            <a:endParaRPr lang="en-US" dirty="0"/>
          </a:p>
        </p:txBody>
      </p:sp>
    </p:spTree>
    <p:extLst>
      <p:ext uri="{BB962C8B-B14F-4D97-AF65-F5344CB8AC3E}">
        <p14:creationId xmlns:p14="http://schemas.microsoft.com/office/powerpoint/2010/main" val="1953515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“IH Heroes” is a series of comic books aimed at younger students (generally upper elementary and middle school aged). They tell the story of an occupational hygienist as an everyday hero.</a:t>
            </a:r>
          </a:p>
        </p:txBody>
      </p:sp>
      <p:sp>
        <p:nvSpPr>
          <p:cNvPr id="4" name="Slide Number Placeholder 3"/>
          <p:cNvSpPr>
            <a:spLocks noGrp="1"/>
          </p:cNvSpPr>
          <p:nvPr>
            <p:ph type="sldNum" sz="quarter" idx="10"/>
          </p:nvPr>
        </p:nvSpPr>
        <p:spPr/>
        <p:txBody>
          <a:bodyPr/>
          <a:lstStyle/>
          <a:p>
            <a:fld id="{3700CB88-CBA5-4439-A6A5-4CD074C23020}" type="slidenum">
              <a:rPr lang="en-US" smtClean="0"/>
              <a:t>10</a:t>
            </a:fld>
            <a:endParaRPr lang="en-US" dirty="0"/>
          </a:p>
        </p:txBody>
      </p:sp>
    </p:spTree>
    <p:extLst>
      <p:ext uri="{BB962C8B-B14F-4D97-AF65-F5344CB8AC3E}">
        <p14:creationId xmlns:p14="http://schemas.microsoft.com/office/powerpoint/2010/main" val="3444110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as noted earlier -- Safety Matters, a collaborative effort developed by NIOSH and AIHA. This program is designed for high school students to create an awareness about the importance of safety their first jobs. It is based on the more comprehensive Youth @ Work Safety program developed by NIOSH.  It has been taught in schools around the US for several years and can be covered in as little as one hour in the classroom.</a:t>
            </a:r>
          </a:p>
        </p:txBody>
      </p:sp>
      <p:sp>
        <p:nvSpPr>
          <p:cNvPr id="4" name="Slide Number Placeholder 3"/>
          <p:cNvSpPr>
            <a:spLocks noGrp="1"/>
          </p:cNvSpPr>
          <p:nvPr>
            <p:ph type="sldNum" sz="quarter" idx="10"/>
          </p:nvPr>
        </p:nvSpPr>
        <p:spPr/>
        <p:txBody>
          <a:bodyPr/>
          <a:lstStyle/>
          <a:p>
            <a:fld id="{3700CB88-CBA5-4439-A6A5-4CD074C23020}" type="slidenum">
              <a:rPr lang="en-US" smtClean="0"/>
              <a:pPr/>
              <a:t>11</a:t>
            </a:fld>
            <a:endParaRPr lang="en-US" dirty="0"/>
          </a:p>
        </p:txBody>
      </p:sp>
    </p:spTree>
    <p:extLst>
      <p:ext uri="{BB962C8B-B14F-4D97-AF65-F5344CB8AC3E}">
        <p14:creationId xmlns:p14="http://schemas.microsoft.com/office/powerpoint/2010/main" val="2034442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4AAEF1-E0CB-4351-BDA7-A27903F454DC}" type="slidenum">
              <a:rPr lang="en-US" smtClean="0"/>
              <a:t>12</a:t>
            </a:fld>
            <a:endParaRPr lang="en-US" dirty="0"/>
          </a:p>
        </p:txBody>
      </p:sp>
    </p:spTree>
    <p:extLst>
      <p:ext uri="{BB962C8B-B14F-4D97-AF65-F5344CB8AC3E}">
        <p14:creationId xmlns:p14="http://schemas.microsoft.com/office/powerpoint/2010/main" val="909485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Since 1982, AIHF has distributed nearly $2 million to 680 students studying industrial hygiene and related disciplines at 54 different schools and universities. These scholarships have enabled talented students to complete their education and have encouraged the most promising scholars to enter or remain in the industrial hygiene profession.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endParaRPr>
          </a:p>
          <a:p>
            <a:r>
              <a:rPr lang="en-US" sz="2200" dirty="0">
                <a:effectLst>
                  <a:outerShdw blurRad="38100" dist="38100" dir="2700000" algn="tl">
                    <a:srgbClr val="000000">
                      <a:alpha val="43137"/>
                    </a:srgbClr>
                  </a:outerShdw>
                </a:effectLst>
                <a:latin typeface="Calibri" panose="020F0502020204030204" pitchFamily="34" charset="0"/>
              </a:rPr>
              <a:t>Open to full or part time students enrolled in the following program:</a:t>
            </a:r>
          </a:p>
          <a:p>
            <a:endParaRPr lang="en-US" sz="2200" dirty="0">
              <a:effectLst>
                <a:outerShdw blurRad="38100" dist="38100" dir="2700000" algn="tl">
                  <a:srgbClr val="000000">
                    <a:alpha val="43137"/>
                  </a:srgbClr>
                </a:outerShdw>
              </a:effectLst>
              <a:latin typeface="Calibri" panose="020F0502020204030204" pitchFamily="34" charset="0"/>
            </a:endParaRPr>
          </a:p>
          <a:p>
            <a:pPr lvl="1"/>
            <a:r>
              <a:rPr lang="en-US" sz="1400" dirty="0"/>
              <a:t>A graduate or undergraduate degree program that is fully </a:t>
            </a:r>
            <a:r>
              <a:rPr lang="en-US" sz="1400" dirty="0">
                <a:hlinkClick r:id="rId3"/>
              </a:rPr>
              <a:t>ABET-accredited</a:t>
            </a:r>
            <a:r>
              <a:rPr lang="en-US" sz="1400" dirty="0"/>
              <a:t> under the Industrial Hygiene Program Criteria or under the Environmental, Health, and Safety Program Criteria.</a:t>
            </a:r>
            <a:br>
              <a:rPr lang="en-US" sz="1400" dirty="0"/>
            </a:br>
            <a:endParaRPr lang="en-US" sz="1400" dirty="0"/>
          </a:p>
          <a:p>
            <a:pPr lvl="1"/>
            <a:r>
              <a:rPr lang="en-US" sz="1400" dirty="0"/>
              <a:t>A graduate degree program fully accredited by </a:t>
            </a:r>
            <a:r>
              <a:rPr lang="en-US" sz="1400" dirty="0">
                <a:hlinkClick r:id="rId4"/>
              </a:rPr>
              <a:t>CEPH</a:t>
            </a:r>
            <a:r>
              <a:rPr lang="en-US" sz="1400" dirty="0"/>
              <a:t> as a program with a concentration in Environmental Health.</a:t>
            </a:r>
          </a:p>
          <a:p>
            <a:pPr lvl="1"/>
            <a:endParaRPr lang="en-US" sz="1400" dirty="0"/>
          </a:p>
          <a:p>
            <a:pPr lvl="1"/>
            <a:r>
              <a:rPr lang="en-US" sz="1400" dirty="0"/>
              <a:t>An Industrial Hygiene or similarly named program offered at a</a:t>
            </a:r>
            <a:r>
              <a:rPr lang="en-US" sz="1400" dirty="0">
                <a:hlinkClick r:id="rId5"/>
              </a:rPr>
              <a:t> NIOSH-ERC</a:t>
            </a:r>
            <a:r>
              <a:rPr lang="en-US" sz="1400" dirty="0"/>
              <a:t> university. </a:t>
            </a:r>
            <a:br>
              <a:rPr lang="en-US" sz="1400" dirty="0"/>
            </a:br>
            <a:endParaRPr lang="en-US" sz="1400" dirty="0"/>
          </a:p>
          <a:p>
            <a:pPr lvl="1"/>
            <a:r>
              <a:rPr lang="en-US" sz="1400" dirty="0"/>
              <a:t>An industrial hygiene or similarly named program at one of the following Canadian institutions: McGill University, University of British Columbia, </a:t>
            </a:r>
            <a:r>
              <a:rPr lang="en-US" sz="1400" dirty="0" err="1"/>
              <a:t>Université</a:t>
            </a:r>
            <a:r>
              <a:rPr lang="en-US" sz="1400" dirty="0"/>
              <a:t> de Montréal, </a:t>
            </a:r>
            <a:r>
              <a:rPr lang="en-US" sz="1400" dirty="0" err="1"/>
              <a:t>Université</a:t>
            </a:r>
            <a:r>
              <a:rPr lang="en-US" sz="1400" dirty="0"/>
              <a:t> du Québec à Trois-</a:t>
            </a:r>
            <a:r>
              <a:rPr lang="en-US" sz="1400" dirty="0" err="1"/>
              <a:t>Rivières</a:t>
            </a:r>
            <a:r>
              <a:rPr lang="en-US" sz="1400" dirty="0"/>
              <a:t> (UQTR), or University of​ Toronto. </a:t>
            </a:r>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13</a:t>
            </a:fld>
            <a:endParaRPr lang="en-US" dirty="0"/>
          </a:p>
        </p:txBody>
      </p:sp>
    </p:spTree>
    <p:extLst>
      <p:ext uri="{BB962C8B-B14F-4D97-AF65-F5344CB8AC3E}">
        <p14:creationId xmlns:p14="http://schemas.microsoft.com/office/powerpoint/2010/main" val="3801078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AIHce EXP is our flagship conference, held every spring. In 2019 we’ll be heading to Minneapolis where some 4500 attendees will meet to learn, network with colleagues, and foster new relationships.  The event includes an exposition with dedicated show times.  </a:t>
            </a:r>
            <a:r>
              <a:rPr lang="en-US" sz="1200" b="0" i="0" kern="1200" dirty="0" err="1">
                <a:solidFill>
                  <a:schemeClr val="tx1"/>
                </a:solidFill>
                <a:effectLst/>
                <a:latin typeface="+mn-lt"/>
                <a:ea typeface="+mn-ea"/>
                <a:cs typeface="+mn-cs"/>
              </a:rPr>
              <a:t>AIHce’s</a:t>
            </a:r>
            <a:r>
              <a:rPr lang="en-US" sz="1200" b="0" i="0" kern="1200" dirty="0">
                <a:solidFill>
                  <a:schemeClr val="tx1"/>
                </a:solidFill>
                <a:effectLst/>
                <a:latin typeface="+mn-lt"/>
                <a:ea typeface="+mn-ea"/>
                <a:cs typeface="+mn-cs"/>
              </a:rPr>
              <a:t> education meets the highest-quality educational standards and guidelines, providing opportunities for OEHS professionals to broaden their knowledge, enhance technical competence, and gain practical tools and skills. Attendees participate for the purpose of discovering new ideas and solutions they can apply in their own practice. </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call for submissions has now closed and the conference planning committee is reviewing abstracts.  Student poster submissions are still open.</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15</a:t>
            </a:fld>
            <a:endParaRPr lang="en-US" dirty="0"/>
          </a:p>
        </p:txBody>
      </p:sp>
    </p:spTree>
    <p:extLst>
      <p:ext uri="{BB962C8B-B14F-4D97-AF65-F5344CB8AC3E}">
        <p14:creationId xmlns:p14="http://schemas.microsoft.com/office/powerpoint/2010/main" val="116890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features for students at AIHce this year!</a:t>
            </a:r>
            <a:endParaRPr lang="en-US" sz="7200" i="1" dirty="0">
              <a:latin typeface="Calibri" panose="020F0502020204030204" pitchFamily="34" charset="0"/>
              <a:cs typeface="Calibri" panose="020F050202020403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DCAB359-4D8C-4EBB-A5C2-3C7343060DE3}" type="slidenum">
              <a:rPr lang="en-US" smtClean="0"/>
              <a:t>16</a:t>
            </a:fld>
            <a:endParaRPr lang="en-US"/>
          </a:p>
        </p:txBody>
      </p:sp>
    </p:spTree>
    <p:extLst>
      <p:ext uri="{BB962C8B-B14F-4D97-AF65-F5344CB8AC3E}">
        <p14:creationId xmlns:p14="http://schemas.microsoft.com/office/powerpoint/2010/main" val="960930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topics to be presented in the new educational track at AIHce 2019</a:t>
            </a:r>
          </a:p>
        </p:txBody>
      </p:sp>
      <p:sp>
        <p:nvSpPr>
          <p:cNvPr id="4" name="Slide Number Placeholder 3"/>
          <p:cNvSpPr>
            <a:spLocks noGrp="1"/>
          </p:cNvSpPr>
          <p:nvPr>
            <p:ph type="sldNum" sz="quarter" idx="10"/>
          </p:nvPr>
        </p:nvSpPr>
        <p:spPr/>
        <p:txBody>
          <a:bodyPr/>
          <a:lstStyle/>
          <a:p>
            <a:fld id="{3700CB88-CBA5-4439-A6A5-4CD074C23020}" type="slidenum">
              <a:rPr lang="en-US" smtClean="0"/>
              <a:pPr/>
              <a:t>17</a:t>
            </a:fld>
            <a:endParaRPr lang="en-US" dirty="0"/>
          </a:p>
        </p:txBody>
      </p:sp>
    </p:spTree>
    <p:extLst>
      <p:ext uri="{BB962C8B-B14F-4D97-AF65-F5344CB8AC3E}">
        <p14:creationId xmlns:p14="http://schemas.microsoft.com/office/powerpoint/2010/main" val="77363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pPr/>
              <a:t>18</a:t>
            </a:fld>
            <a:endParaRPr lang="en-US" dirty="0"/>
          </a:p>
        </p:txBody>
      </p:sp>
    </p:spTree>
    <p:extLst>
      <p:ext uri="{BB962C8B-B14F-4D97-AF65-F5344CB8AC3E}">
        <p14:creationId xmlns:p14="http://schemas.microsoft.com/office/powerpoint/2010/main" val="4109558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area of online learning, AIHA is developing some new courses.  </a:t>
            </a:r>
          </a:p>
          <a:p>
            <a:pPr marL="171450" indent="-171450">
              <a:buFont typeface="Arial" panose="020B0604020202020204" pitchFamily="34" charset="0"/>
              <a:buChar char="•"/>
            </a:pPr>
            <a:r>
              <a:rPr lang="en-US" dirty="0"/>
              <a:t>The first is based on a fundamentals course currently offered by an organization called OHTA. AIHA is taking the OHTA classroom version and converting into an online course, with plans to promote it to allied audiences such as occupational hygiene practitioners (who may not have a full college degree) and EHS generalists.</a:t>
            </a:r>
          </a:p>
          <a:p>
            <a:pPr marL="171450" indent="-171450">
              <a:buFont typeface="Arial" panose="020B0604020202020204" pitchFamily="34" charset="0"/>
              <a:buChar char="•"/>
            </a:pPr>
            <a:r>
              <a:rPr lang="en-US" dirty="0"/>
              <a:t>The second is a special course for students/early career professionals in area of OEA – to help build skills and confidence in eventually sitting for CIH exam</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19</a:t>
            </a:fld>
            <a:endParaRPr lang="en-US" dirty="0"/>
          </a:p>
        </p:txBody>
      </p:sp>
    </p:spTree>
    <p:extLst>
      <p:ext uri="{BB962C8B-B14F-4D97-AF65-F5344CB8AC3E}">
        <p14:creationId xmlns:p14="http://schemas.microsoft.com/office/powerpoint/2010/main" val="1594008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00CB88-CBA5-4439-A6A5-4CD074C2302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995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21</a:t>
            </a:fld>
            <a:endParaRPr lang="en-US"/>
          </a:p>
        </p:txBody>
      </p:sp>
    </p:spTree>
    <p:extLst>
      <p:ext uri="{BB962C8B-B14F-4D97-AF65-F5344CB8AC3E}">
        <p14:creationId xmlns:p14="http://schemas.microsoft.com/office/powerpoint/2010/main" val="2110955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AIHA recently updated its Core Competencies, which provide guidance to colleges who offer occupational hygiene programs.  This figure attempts to capture the various technical disciplines required to excel as a professional.  On the right you see highlighted in yellow “content priorities”.  These topics have been identified through environmental scanning as important for the profession to understand.  AIHA now has a process in place in which an advisory group serves to recommend to the AIHA Board of Directors those projects in particular which support the advancement of our knowledge in these areas.  </a:t>
            </a:r>
          </a:p>
          <a:p>
            <a:endParaRPr lang="en-US" dirty="0"/>
          </a:p>
          <a:p>
            <a:r>
              <a:rPr lang="en-US" dirty="0"/>
              <a:t>The priorities are: occupational exposure banding, the business case (value of the profession), next generation sensors, total worker exposure, big data, global standard of care, and navigating a changing workforce (i.e., “gig” economy). We don’t have time to explore each one, but you should know that there are activities being conducted across each.</a:t>
            </a:r>
          </a:p>
        </p:txBody>
      </p:sp>
      <p:sp>
        <p:nvSpPr>
          <p:cNvPr id="4" name="Slide Number Placeholder 3"/>
          <p:cNvSpPr>
            <a:spLocks noGrp="1"/>
          </p:cNvSpPr>
          <p:nvPr>
            <p:ph type="sldNum" sz="quarter" idx="10"/>
          </p:nvPr>
        </p:nvSpPr>
        <p:spPr/>
        <p:txBody>
          <a:bodyPr/>
          <a:lstStyle/>
          <a:p>
            <a:fld id="{3700CB88-CBA5-4439-A6A5-4CD074C23020}" type="slidenum">
              <a:rPr lang="en-US" smtClean="0"/>
              <a:t>22</a:t>
            </a:fld>
            <a:endParaRPr lang="en-US" dirty="0"/>
          </a:p>
        </p:txBody>
      </p:sp>
    </p:spTree>
    <p:extLst>
      <p:ext uri="{BB962C8B-B14F-4D97-AF65-F5344CB8AC3E}">
        <p14:creationId xmlns:p14="http://schemas.microsoft.com/office/powerpoint/2010/main" val="3662286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of CPAG is threefold:</a:t>
            </a:r>
          </a:p>
          <a:p>
            <a:pPr marL="0" indent="0">
              <a:buFont typeface="+mj-lt"/>
              <a:buNone/>
            </a:pP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Evaluating new project ideas and making recommendations to AIHA Board on whether ideas should advance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Overseeing the review of existing content and making product lifecycle recommendations</a:t>
            </a:r>
          </a:p>
          <a:p>
            <a:pPr marL="228600" indent="-228600">
              <a:buFont typeface="+mj-lt"/>
              <a:buAutoNum type="arabicPeriod"/>
            </a:pPr>
            <a:r>
              <a:rPr lang="en-US" dirty="0"/>
              <a:t>Conducting environmental scans for new priorities (2019 is budgeted), and recommending stakeholder meetings to help advance these priorities</a:t>
            </a:r>
          </a:p>
          <a:p>
            <a:pPr marL="0" indent="0">
              <a:buFont typeface="+mj-lt"/>
              <a:buNone/>
            </a:pPr>
            <a:endParaRPr lang="en-US" dirty="0"/>
          </a:p>
          <a:p>
            <a:endParaRPr lang="en-US" dirty="0"/>
          </a:p>
          <a:p>
            <a:endParaRPr lang="en-US" dirty="0"/>
          </a:p>
          <a:p>
            <a:pPr marL="0" indent="0">
              <a:buFont typeface="+mj-lt"/>
              <a:buNone/>
            </a:pPr>
            <a:endParaRPr lang="en-US" dirty="0"/>
          </a:p>
        </p:txBody>
      </p:sp>
      <p:sp>
        <p:nvSpPr>
          <p:cNvPr id="4" name="Slide Number Placeholder 3"/>
          <p:cNvSpPr>
            <a:spLocks noGrp="1"/>
          </p:cNvSpPr>
          <p:nvPr>
            <p:ph type="sldNum" sz="quarter" idx="10"/>
          </p:nvPr>
        </p:nvSpPr>
        <p:spPr/>
        <p:txBody>
          <a:bodyPr/>
          <a:lstStyle/>
          <a:p>
            <a:fld id="{C5B9895A-18E9-475D-B49F-336A1B6A3B2A}" type="slidenum">
              <a:rPr lang="en-US" smtClean="0"/>
              <a:t>23</a:t>
            </a:fld>
            <a:endParaRPr lang="en-US"/>
          </a:p>
        </p:txBody>
      </p:sp>
    </p:spTree>
    <p:extLst>
      <p:ext uri="{BB962C8B-B14F-4D97-AF65-F5344CB8AC3E}">
        <p14:creationId xmlns:p14="http://schemas.microsoft.com/office/powerpoint/2010/main" val="130073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a:t>
            </a:r>
          </a:p>
          <a:p>
            <a:pPr marL="171450" indent="-171450">
              <a:buFont typeface="Arial" panose="020B0604020202020204" pitchFamily="34" charset="0"/>
              <a:buChar char="•"/>
            </a:pPr>
            <a:r>
              <a:rPr lang="en-US" dirty="0"/>
              <a:t>Develop "basic" level education (webinar) for the profession re Big Data and Machine Learning to educate membership.  Work with a SME to develop the education.</a:t>
            </a:r>
          </a:p>
          <a:p>
            <a:pPr marL="171450" indent="-171450">
              <a:buFont typeface="Arial" panose="020B0604020202020204" pitchFamily="34" charset="0"/>
              <a:buChar char="•"/>
            </a:pPr>
            <a:r>
              <a:rPr lang="en-US" dirty="0"/>
              <a:t>Identify IH data sets used by members or allied professionals that can be used as a test dataset to help inform the profession's understanding of Machine Learning  and BD, and the development of tools necessary to analyze and manage those datasets.</a:t>
            </a:r>
          </a:p>
          <a:p>
            <a:pPr marL="171450" indent="-171450">
              <a:buFont typeface="Arial" panose="020B0604020202020204" pitchFamily="34" charset="0"/>
              <a:buChar char="•"/>
            </a:pPr>
            <a:r>
              <a:rPr lang="en-US" dirty="0"/>
              <a:t>Conduct a feasibility study to explore the possibility for AIHA becoming a data aggregator. Identify a common IH data format and data criteria to allow for data pooling.</a:t>
            </a:r>
          </a:p>
          <a:p>
            <a:pPr marL="171450" indent="-171450">
              <a:buFont typeface="Arial" panose="020B0604020202020204" pitchFamily="34" charset="0"/>
              <a:buChar char="•"/>
            </a:pPr>
            <a:r>
              <a:rPr lang="en-US" dirty="0"/>
              <a:t>Work with NIOSH to understand the Exposome work they are conducting as it relates to Big Data.</a:t>
            </a:r>
          </a:p>
          <a:p>
            <a:endParaRPr lang="en-US" dirty="0"/>
          </a:p>
          <a:p>
            <a:r>
              <a:rPr lang="en-US" sz="1200" b="1" i="0" u="none" strike="noStrike" kern="1200" dirty="0">
                <a:solidFill>
                  <a:schemeClr val="tx1"/>
                </a:solidFill>
                <a:effectLst/>
                <a:latin typeface="+mn-lt"/>
                <a:ea typeface="+mn-ea"/>
                <a:cs typeface="+mn-cs"/>
              </a:rPr>
              <a:t>Initiatives In-Progress</a:t>
            </a:r>
          </a:p>
          <a:p>
            <a:r>
              <a:rPr lang="en-US" sz="1200" b="0" i="0" u="none" strike="noStrike" kern="1200" dirty="0">
                <a:solidFill>
                  <a:schemeClr val="tx1"/>
                </a:solidFill>
                <a:effectLst/>
                <a:latin typeface="+mn-lt"/>
                <a:ea typeface="+mn-ea"/>
                <a:cs typeface="+mn-cs"/>
              </a:rPr>
              <a:t>RMLS is pulling together a Big Data workshop.  The outcomes from the workshop will be used to inform a path forward for AIHA National re Big Data needs for the profession.</a:t>
            </a:r>
            <a:endParaRPr lang="en-US" dirty="0"/>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24</a:t>
            </a:fld>
            <a:endParaRPr lang="en-US" dirty="0"/>
          </a:p>
        </p:txBody>
      </p:sp>
    </p:spTree>
    <p:extLst>
      <p:ext uri="{BB962C8B-B14F-4D97-AF65-F5344CB8AC3E}">
        <p14:creationId xmlns:p14="http://schemas.microsoft.com/office/powerpoint/2010/main" val="28619506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a:t>
            </a:r>
          </a:p>
          <a:p>
            <a:pPr marL="171450" indent="-171450">
              <a:buFont typeface="Arial" panose="020B0604020202020204" pitchFamily="34" charset="0"/>
              <a:buChar char="•"/>
            </a:pPr>
            <a:r>
              <a:rPr lang="en-US" dirty="0"/>
              <a:t>Create educational content (PDCs, road courses, webinars) related to IH Value, Business Case (i.e., how to discuss health &amp; safety initiatives in cost/benefits terms), and Communication based on the </a:t>
            </a:r>
            <a:r>
              <a:rPr lang="en-US" dirty="0" err="1"/>
              <a:t>BoK</a:t>
            </a:r>
            <a:r>
              <a:rPr lang="en-US" dirty="0"/>
              <a:t> and the Value of the Profession study.</a:t>
            </a:r>
          </a:p>
          <a:p>
            <a:pPr marL="171450" indent="-171450">
              <a:buFont typeface="Arial" panose="020B0604020202020204" pitchFamily="34" charset="0"/>
              <a:buChar char="•"/>
            </a:pPr>
            <a:r>
              <a:rPr lang="en-US" dirty="0"/>
              <a:t>Collaborate with CSHS, develop health metrics and guidance covering how the IH profession supports/influences corporate sustainability.</a:t>
            </a:r>
          </a:p>
          <a:p>
            <a:pPr marL="171450" indent="-171450">
              <a:buFont typeface="Arial" panose="020B0604020202020204" pitchFamily="34" charset="0"/>
              <a:buChar char="•"/>
            </a:pPr>
            <a:r>
              <a:rPr lang="en-US" dirty="0"/>
              <a:t>Develop guidance beyond the </a:t>
            </a:r>
            <a:r>
              <a:rPr lang="en-US" dirty="0" err="1"/>
              <a:t>BoK</a:t>
            </a:r>
            <a:r>
              <a:rPr lang="en-US" dirty="0"/>
              <a:t> that volunteers and volunteer groups can use to ensure business case concepts are comprehended in educational content/products they develop.</a:t>
            </a:r>
          </a:p>
          <a:p>
            <a:pPr marL="171450" indent="-171450">
              <a:buFont typeface="Arial" panose="020B0604020202020204" pitchFamily="34" charset="0"/>
              <a:buChar char="•"/>
            </a:pPr>
            <a:r>
              <a:rPr lang="en-US" dirty="0"/>
              <a:t>Developing a Brand Refresh campaign to better communicate the </a:t>
            </a:r>
            <a:r>
              <a:rPr lang="en-US" dirty="0" err="1"/>
              <a:t>VoP</a:t>
            </a:r>
            <a:r>
              <a:rPr lang="en-US" dirty="0"/>
              <a:t>.</a:t>
            </a:r>
          </a:p>
          <a:p>
            <a:br>
              <a:rPr lang="en-US" dirty="0"/>
            </a:br>
            <a:r>
              <a:rPr lang="en-US" b="1" dirty="0"/>
              <a:t>Initiatives In-Progress</a:t>
            </a:r>
          </a:p>
          <a:p>
            <a:r>
              <a:rPr lang="en-US" dirty="0"/>
              <a:t>Enterprise Risk Management BOK</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25</a:t>
            </a:fld>
            <a:endParaRPr lang="en-US" dirty="0"/>
          </a:p>
        </p:txBody>
      </p:sp>
    </p:spTree>
    <p:extLst>
      <p:ext uri="{BB962C8B-B14F-4D97-AF65-F5344CB8AC3E}">
        <p14:creationId xmlns:p14="http://schemas.microsoft.com/office/powerpoint/2010/main" val="4073520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	</a:t>
            </a:r>
          </a:p>
          <a:p>
            <a:pPr marL="171450" indent="-171450">
              <a:buFont typeface="Arial" panose="020B0604020202020204" pitchFamily="34" charset="0"/>
              <a:buChar char="•"/>
            </a:pPr>
            <a:r>
              <a:rPr lang="en-US" dirty="0"/>
              <a:t>Develop educational content, including case studies, to help educate members (at all career stages) of AIHA on OEB principles so that, where necessary, they can integrate the concept into their practice.</a:t>
            </a:r>
          </a:p>
          <a:p>
            <a:pPr marL="171450" indent="-171450">
              <a:buFont typeface="Arial" panose="020B0604020202020204" pitchFamily="34" charset="0"/>
              <a:buChar char="•"/>
            </a:pPr>
            <a:r>
              <a:rPr lang="en-US" dirty="0"/>
              <a:t>Explore developing a repository to collect OEB assessments, to be curated by either NIOSH or AIHA, organized by chemical name / CAS.</a:t>
            </a:r>
          </a:p>
          <a:p>
            <a:pPr marL="171450" indent="-171450">
              <a:buFont typeface="Arial" panose="020B0604020202020204" pitchFamily="34" charset="0"/>
              <a:buChar char="•"/>
            </a:pPr>
            <a:r>
              <a:rPr lang="en-US" dirty="0"/>
              <a:t>Ask the Exposure and Control Banding Committee to work with Modeling group of EASC (e.g. Dr. Susan Arnold to modify her "Checklist" tool) to provide practical models to use the output of the OEB to determine exposure categories and potential risk.</a:t>
            </a:r>
          </a:p>
          <a:p>
            <a:pPr marL="171450" indent="-171450">
              <a:buFont typeface="Arial" panose="020B0604020202020204" pitchFamily="34" charset="0"/>
              <a:buChar char="•"/>
            </a:pPr>
            <a:r>
              <a:rPr lang="en-US" dirty="0"/>
              <a:t>Edit White Book and Exposure Strategy publications as appropriate.</a:t>
            </a:r>
          </a:p>
          <a:p>
            <a:pPr marL="171450" indent="-171450">
              <a:buFont typeface="Arial" panose="020B0604020202020204" pitchFamily="34" charset="0"/>
              <a:buChar char="•"/>
            </a:pPr>
            <a:r>
              <a:rPr lang="en-US" dirty="0"/>
              <a:t>Work with NIOSH, OARS WEEL and ACGIH TLV groups in the practical use of OEB in the hierarchy of OELs.  </a:t>
            </a:r>
          </a:p>
          <a:p>
            <a:pPr marL="171450" indent="-171450">
              <a:buFont typeface="Arial" panose="020B0604020202020204" pitchFamily="34" charset="0"/>
              <a:buChar char="•"/>
            </a:pPr>
            <a:r>
              <a:rPr lang="en-US" dirty="0"/>
              <a:t>Explore with universities how OEB can be incorporated into the curriculum as a fundamental skillset and how it can impact curricula from an ABET perspective.</a:t>
            </a:r>
          </a:p>
          <a:p>
            <a:pPr marL="171450" indent="-171450">
              <a:buFont typeface="Arial" panose="020B0604020202020204" pitchFamily="34" charset="0"/>
              <a:buChar char="•"/>
            </a:pPr>
            <a:r>
              <a:rPr lang="en-US" dirty="0"/>
              <a:t>Explore how OEB might be used in dermal exposure assessments.</a:t>
            </a:r>
          </a:p>
          <a:p>
            <a:endParaRPr lang="en-US" b="1" dirty="0"/>
          </a:p>
          <a:p>
            <a:r>
              <a:rPr lang="en-US" b="1" dirty="0"/>
              <a:t>Initiatives In-Progress	</a:t>
            </a:r>
          </a:p>
          <a:p>
            <a:r>
              <a:rPr lang="en-US" dirty="0"/>
              <a:t>Use online community (Catalysts) to communicate about OEB to members.</a:t>
            </a:r>
          </a:p>
          <a:p>
            <a:r>
              <a:rPr lang="en-US" dirty="0"/>
              <a:t>NIOSH to publish their Guidance Document on OEB.</a:t>
            </a:r>
          </a:p>
          <a:p>
            <a:r>
              <a:rPr lang="en-US" dirty="0"/>
              <a:t>NIOSH to publish scientific papers on OEB (and using AIHA members to peer review their articles).</a:t>
            </a:r>
          </a:p>
          <a:p>
            <a:endParaRPr lang="en-US" dirty="0"/>
          </a:p>
          <a:p>
            <a:r>
              <a:rPr lang="en-US" b="1" dirty="0"/>
              <a:t>Completed Initiatives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BoK</a:t>
            </a:r>
            <a:r>
              <a:rPr lang="en-US" dirty="0"/>
              <a:t> for occupational exposure banding has been developed.</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26</a:t>
            </a:fld>
            <a:endParaRPr lang="en-US" dirty="0"/>
          </a:p>
        </p:txBody>
      </p:sp>
    </p:spTree>
    <p:extLst>
      <p:ext uri="{BB962C8B-B14F-4D97-AF65-F5344CB8AC3E}">
        <p14:creationId xmlns:p14="http://schemas.microsoft.com/office/powerpoint/2010/main" val="96099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a:t>
            </a:r>
          </a:p>
          <a:p>
            <a:r>
              <a:rPr lang="en-US" dirty="0"/>
              <a:t>Explore the development of a </a:t>
            </a:r>
            <a:r>
              <a:rPr lang="en-US" dirty="0" err="1"/>
              <a:t>BoK</a:t>
            </a:r>
            <a:r>
              <a:rPr lang="en-US" dirty="0"/>
              <a:t> that comprehends the concepts of Global Standard of Care for the profession.</a:t>
            </a:r>
          </a:p>
          <a:p>
            <a:endParaRPr lang="en-US" dirty="0"/>
          </a:p>
          <a:p>
            <a:r>
              <a:rPr lang="en-US" b="1" dirty="0"/>
              <a:t>Initiatives In-Progress</a:t>
            </a:r>
            <a:r>
              <a:rPr lang="en-US" dirty="0"/>
              <a:t>	</a:t>
            </a:r>
          </a:p>
          <a:p>
            <a:pPr marL="171450" indent="-171450">
              <a:buFont typeface="Arial" panose="020B0604020202020204" pitchFamily="34" charset="0"/>
              <a:buChar char="•"/>
            </a:pPr>
            <a:r>
              <a:rPr lang="en-US" dirty="0"/>
              <a:t>Identify consensus standards that could impact the IH profession in fulfilling it's mission.</a:t>
            </a:r>
          </a:p>
          <a:p>
            <a:pPr marL="171450" indent="-171450">
              <a:buFont typeface="Arial" panose="020B0604020202020204" pitchFamily="34" charset="0"/>
              <a:buChar char="•"/>
            </a:pPr>
            <a:r>
              <a:rPr lang="en-US" dirty="0"/>
              <a:t>Through AIHAs international strategy continue to identify emerging market partners and technical experts for cooperative partnership.</a:t>
            </a:r>
          </a:p>
          <a:p>
            <a:pPr marL="171450" indent="-171450">
              <a:buFont typeface="Arial" panose="020B0604020202020204" pitchFamily="34" charset="0"/>
              <a:buChar char="•"/>
            </a:pPr>
            <a:r>
              <a:rPr lang="en-US" dirty="0"/>
              <a:t>Through AIHA's international strategy continue to identify technical content for translation that would be of high value to international members, and facilitate those translations.</a:t>
            </a:r>
          </a:p>
          <a:p>
            <a:pPr marL="171450" indent="-171450">
              <a:buFont typeface="Arial" panose="020B0604020202020204" pitchFamily="34" charset="0"/>
              <a:buChar char="•"/>
            </a:pPr>
            <a:r>
              <a:rPr lang="en-US" dirty="0"/>
              <a:t>Pursue membership with INSHPO to bring the health perspective to the conversation.</a:t>
            </a:r>
          </a:p>
          <a:p>
            <a:endParaRPr lang="en-US" dirty="0"/>
          </a:p>
          <a:p>
            <a:r>
              <a:rPr lang="en-US" b="1" dirty="0"/>
              <a:t>Initiatives completed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W201 online course, Basic Principles in Occupational Hygiene.</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27</a:t>
            </a:fld>
            <a:endParaRPr lang="en-US" dirty="0"/>
          </a:p>
        </p:txBody>
      </p:sp>
    </p:spTree>
    <p:extLst>
      <p:ext uri="{BB962C8B-B14F-4D97-AF65-F5344CB8AC3E}">
        <p14:creationId xmlns:p14="http://schemas.microsoft.com/office/powerpoint/2010/main" val="2780896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	</a:t>
            </a:r>
          </a:p>
          <a:p>
            <a:r>
              <a:rPr lang="en-US" dirty="0"/>
              <a:t>Develop IH Equipment Program Management </a:t>
            </a:r>
            <a:r>
              <a:rPr lang="en-US" dirty="0" err="1"/>
              <a:t>BoK</a:t>
            </a:r>
            <a:r>
              <a:rPr lang="en-US" dirty="0"/>
              <a:t>.</a:t>
            </a:r>
          </a:p>
          <a:p>
            <a:endParaRPr lang="en-US" dirty="0"/>
          </a:p>
          <a:p>
            <a:r>
              <a:rPr lang="en-US" b="1" dirty="0"/>
              <a:t>Initiatives In-Progress</a:t>
            </a:r>
            <a:r>
              <a:rPr lang="en-US" dirty="0"/>
              <a:t>	</a:t>
            </a:r>
          </a:p>
          <a:p>
            <a:pPr marL="285750" indent="-285750">
              <a:buFont typeface="Arial" panose="020B0604020202020204" pitchFamily="34" charset="0"/>
              <a:buChar char="•"/>
            </a:pPr>
            <a:r>
              <a:rPr lang="en-US" sz="1400" b="1" dirty="0"/>
              <a:t>Phase 1:</a:t>
            </a:r>
            <a:r>
              <a:rPr lang="en-US" sz="1400" dirty="0"/>
              <a:t> Update and revise the Field Use of Direct Reading Instruments BOK in 2019 and certificate program in 2020 to comprehend:</a:t>
            </a:r>
          </a:p>
          <a:p>
            <a:pPr marL="457200" lvl="1">
              <a:buSzPct val="90000"/>
              <a:buFont typeface="Wingdings" panose="05000000000000000000" pitchFamily="2" charset="2"/>
              <a:buChar char="Ø"/>
            </a:pPr>
            <a:r>
              <a:rPr lang="en-US" sz="1400" dirty="0"/>
              <a:t>Current sensor science and technology</a:t>
            </a:r>
          </a:p>
          <a:p>
            <a:pPr marL="457200" lvl="1">
              <a:buSzPct val="90000"/>
              <a:buFont typeface="Wingdings" panose="05000000000000000000" pitchFamily="2" charset="2"/>
              <a:buChar char="Ø"/>
            </a:pPr>
            <a:r>
              <a:rPr lang="en-US" sz="1400" dirty="0"/>
              <a:t>New ISO/IEC standards</a:t>
            </a:r>
          </a:p>
          <a:p>
            <a:pPr marL="971550" lvl="2" indent="-285750">
              <a:buSzPct val="90000"/>
              <a:buFont typeface="Courier New" panose="02070309020205020404" pitchFamily="49" charset="0"/>
              <a:buChar char="o"/>
            </a:pPr>
            <a:r>
              <a:rPr lang="en-US" sz="1400" dirty="0"/>
              <a:t>62990-1: Gas Detectors – Performance requirement of detectors for toxic gases</a:t>
            </a:r>
          </a:p>
          <a:p>
            <a:pPr marL="971550" lvl="2" indent="-285750">
              <a:buSzPct val="90000"/>
              <a:buFont typeface="Courier New" panose="02070309020205020404" pitchFamily="49" charset="0"/>
              <a:buChar char="o"/>
            </a:pPr>
            <a:r>
              <a:rPr lang="en-US" sz="1400" dirty="0"/>
              <a:t>62990-2: Gas Detectors – Selection, installation, use, and maintenance of detectors for toxic gases and vapors and oxygen</a:t>
            </a:r>
          </a:p>
          <a:p>
            <a:pPr marL="457200" lvl="1">
              <a:buSzPct val="90000"/>
              <a:buFont typeface="Wingdings" panose="05000000000000000000" pitchFamily="2" charset="2"/>
              <a:buChar char="Ø"/>
            </a:pPr>
            <a:r>
              <a:rPr lang="en-US" sz="1400" dirty="0">
                <a:ea typeface="Calibri" panose="020F0502020204030204" pitchFamily="34" charset="0"/>
              </a:rPr>
              <a:t>Standardized Equipment Specification Sheet (SESS) for real-time detectors</a:t>
            </a:r>
          </a:p>
          <a:p>
            <a:pPr marL="457200" lvl="1">
              <a:buSzPct val="90000"/>
              <a:buFont typeface="Wingdings" panose="05000000000000000000" pitchFamily="2" charset="2"/>
              <a:buChar char="Ø"/>
            </a:pPr>
            <a:r>
              <a:rPr lang="en-US" sz="1400" dirty="0">
                <a:ea typeface="Calibri" panose="020F0502020204030204" pitchFamily="34" charset="0"/>
              </a:rPr>
              <a:t>IH equipment management concepts</a:t>
            </a:r>
          </a:p>
          <a:p>
            <a:pPr marL="285750" lvl="0" indent="-285750">
              <a:buSzPct val="90000"/>
              <a:buFont typeface="Arial" panose="020B0604020202020204" pitchFamily="34" charset="0"/>
              <a:buChar char="•"/>
            </a:pPr>
            <a:r>
              <a:rPr lang="en-US" sz="1400" b="1" dirty="0"/>
              <a:t>Phase 2:</a:t>
            </a:r>
            <a:r>
              <a:rPr lang="en-US" sz="1400" dirty="0"/>
              <a:t> Longer term (2020+) will be an initiative to help drive market demand, so end-users put pressure on manufacturers to use SESS and possibly obtain certification (a probable outcome of the ISO Standards) via testing houses such as Factory Mutual.</a:t>
            </a:r>
          </a:p>
          <a:p>
            <a:pPr marL="171450" indent="-171450">
              <a:buFont typeface="Arial" panose="020B0604020202020204" pitchFamily="34" charset="0"/>
              <a:buChar char="•"/>
            </a:pPr>
            <a:r>
              <a:rPr lang="en-US" dirty="0"/>
              <a:t>  Write a position paper re peak exposure data interpretation from sensors.</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28</a:t>
            </a:fld>
            <a:endParaRPr lang="en-US" dirty="0"/>
          </a:p>
        </p:txBody>
      </p:sp>
    </p:spTree>
    <p:extLst>
      <p:ext uri="{BB962C8B-B14F-4D97-AF65-F5344CB8AC3E}">
        <p14:creationId xmlns:p14="http://schemas.microsoft.com/office/powerpoint/2010/main" val="805330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	</a:t>
            </a:r>
          </a:p>
          <a:p>
            <a:pPr marL="171450" indent="-171450">
              <a:buFont typeface="Arial" panose="020B0604020202020204" pitchFamily="34" charset="0"/>
              <a:buChar char="•"/>
            </a:pPr>
            <a:r>
              <a:rPr lang="en-US" dirty="0"/>
              <a:t>Explore how the IH profession can engage more in non-occupational exposure assessment and integrate it into the NIOSH Total Worker Health concept.</a:t>
            </a:r>
          </a:p>
          <a:p>
            <a:pPr marL="171450" indent="-171450">
              <a:buFont typeface="Arial" panose="020B0604020202020204" pitchFamily="34" charset="0"/>
              <a:buChar char="•"/>
            </a:pPr>
            <a:r>
              <a:rPr lang="en-US" dirty="0"/>
              <a:t>Assemble an INTERNAL thought leadership document to promote the total worker exposure concept to the IH profession.</a:t>
            </a:r>
          </a:p>
          <a:p>
            <a:pPr marL="171450" indent="-171450">
              <a:buFont typeface="Arial" panose="020B0604020202020204" pitchFamily="34" charset="0"/>
              <a:buChar char="•"/>
            </a:pPr>
            <a:r>
              <a:rPr lang="en-US" dirty="0"/>
              <a:t>Assemble an EXTERNAL thought leadership document to promote the total worker exposure concept to allied professionals.</a:t>
            </a:r>
          </a:p>
          <a:p>
            <a:pPr marL="171450" indent="-171450">
              <a:buFont typeface="Arial" panose="020B0604020202020204" pitchFamily="34" charset="0"/>
              <a:buChar char="•"/>
            </a:pPr>
            <a:r>
              <a:rPr lang="en-US" dirty="0"/>
              <a:t>Develop educational content (sessions, PDCs, etc.) to support the total worker exposure concept. </a:t>
            </a:r>
          </a:p>
          <a:p>
            <a:pPr marL="171450" indent="-171450">
              <a:buFont typeface="Arial" panose="020B0604020202020204" pitchFamily="34" charset="0"/>
              <a:buChar char="•"/>
            </a:pPr>
            <a:r>
              <a:rPr lang="en-US" dirty="0"/>
              <a:t>Partner with external organizations to represent the IH profession and it's value in Total Worker Health™, and understand how the IH profession can support the initiative (get a seat at the table).</a:t>
            </a:r>
          </a:p>
          <a:p>
            <a:endParaRPr lang="en-US" dirty="0"/>
          </a:p>
          <a:p>
            <a:r>
              <a:rPr lang="en-US" b="1" dirty="0"/>
              <a:t>Initiatives In-Progress</a:t>
            </a:r>
            <a:r>
              <a:rPr lang="en-US" dirty="0"/>
              <a:t>	</a:t>
            </a:r>
          </a:p>
          <a:p>
            <a:r>
              <a:rPr lang="en-US" dirty="0"/>
              <a:t>Stewardship &amp; Sustainability Product Exposure Assessment Project (product exposure modeling and product exposure testing).  It is developing guidance on potential models to use and considerations when conducting product testing.  The focus is exposure assessment during product use - could be worker, professional or consumer.</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29</a:t>
            </a:fld>
            <a:endParaRPr lang="en-US" dirty="0"/>
          </a:p>
        </p:txBody>
      </p:sp>
    </p:spTree>
    <p:extLst>
      <p:ext uri="{BB962C8B-B14F-4D97-AF65-F5344CB8AC3E}">
        <p14:creationId xmlns:p14="http://schemas.microsoft.com/office/powerpoint/2010/main" val="12154231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Initiative Ideas	</a:t>
            </a:r>
          </a:p>
          <a:p>
            <a:pPr marL="171450" indent="-171450">
              <a:buFont typeface="Arial" panose="020B0604020202020204" pitchFamily="34" charset="0"/>
              <a:buChar char="•"/>
            </a:pPr>
            <a:r>
              <a:rPr lang="en-US" dirty="0"/>
              <a:t>Assemble a thought leadership document (i.e., white paper, position statement, etc.) to promote the changing workforce concept to the IH profession.</a:t>
            </a:r>
          </a:p>
          <a:p>
            <a:pPr marL="171450" indent="-171450">
              <a:buFont typeface="Arial" panose="020B0604020202020204" pitchFamily="34" charset="0"/>
              <a:buChar char="•"/>
            </a:pPr>
            <a:r>
              <a:rPr lang="en-US" dirty="0"/>
              <a:t>Create educational content, i.e., webinars, sessions, PDCs, etc.</a:t>
            </a:r>
          </a:p>
          <a:p>
            <a:pPr marL="171450" indent="-171450">
              <a:buFont typeface="Arial" panose="020B0604020202020204" pitchFamily="34" charset="0"/>
              <a:buChar char="•"/>
            </a:pPr>
            <a:r>
              <a:rPr lang="en-US" dirty="0"/>
              <a:t>Determine the level of IH awareness (survey) of Changing Workforce.</a:t>
            </a:r>
          </a:p>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30</a:t>
            </a:fld>
            <a:endParaRPr lang="en-US" dirty="0"/>
          </a:p>
        </p:txBody>
      </p:sp>
    </p:spTree>
    <p:extLst>
      <p:ext uri="{BB962C8B-B14F-4D97-AF65-F5344CB8AC3E}">
        <p14:creationId xmlns:p14="http://schemas.microsoft.com/office/powerpoint/2010/main" val="3741088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Sensor Technology</a:t>
            </a:r>
            <a:r>
              <a:rPr lang="en-US" dirty="0"/>
              <a:t>	</a:t>
            </a:r>
          </a:p>
          <a:p>
            <a:pPr marL="285750" indent="-285750">
              <a:buFont typeface="Arial" panose="020B0604020202020204" pitchFamily="34" charset="0"/>
              <a:buChar char="•"/>
            </a:pPr>
            <a:r>
              <a:rPr lang="en-US" sz="1400" b="1" dirty="0"/>
              <a:t>Phase 1:</a:t>
            </a:r>
            <a:r>
              <a:rPr lang="en-US" sz="1400" dirty="0"/>
              <a:t> Update and revise the Field Use of Direct Reading Instruments BOK in 2019 and certificate program in 2020 to comprehend:</a:t>
            </a:r>
          </a:p>
          <a:p>
            <a:pPr marL="457200" lvl="1">
              <a:buSzPct val="90000"/>
              <a:buFont typeface="Wingdings" panose="05000000000000000000" pitchFamily="2" charset="2"/>
              <a:buChar char="Ø"/>
            </a:pPr>
            <a:r>
              <a:rPr lang="en-US" sz="1400" dirty="0"/>
              <a:t>Current sensor science and technology</a:t>
            </a:r>
          </a:p>
          <a:p>
            <a:pPr marL="457200" lvl="1">
              <a:buSzPct val="90000"/>
              <a:buFont typeface="Wingdings" panose="05000000000000000000" pitchFamily="2" charset="2"/>
              <a:buChar char="Ø"/>
            </a:pPr>
            <a:r>
              <a:rPr lang="en-US" sz="1400" dirty="0"/>
              <a:t>New ISO/IEC standards</a:t>
            </a:r>
          </a:p>
          <a:p>
            <a:pPr marL="971550" lvl="2" indent="-285750">
              <a:buSzPct val="90000"/>
              <a:buFont typeface="Courier New" panose="02070309020205020404" pitchFamily="49" charset="0"/>
              <a:buChar char="o"/>
            </a:pPr>
            <a:r>
              <a:rPr lang="en-US" sz="1400" dirty="0"/>
              <a:t>62990-1: Gas Detectors – Performance requirement of detectors for toxic gases</a:t>
            </a:r>
          </a:p>
          <a:p>
            <a:pPr marL="971550" lvl="2" indent="-285750">
              <a:buSzPct val="90000"/>
              <a:buFont typeface="Courier New" panose="02070309020205020404" pitchFamily="49" charset="0"/>
              <a:buChar char="o"/>
            </a:pPr>
            <a:r>
              <a:rPr lang="en-US" sz="1400" dirty="0"/>
              <a:t>62990-2: Gas Detectors – Selection, installation, use, and maintenance of detectors for toxic gases and vapors and oxygen</a:t>
            </a:r>
          </a:p>
          <a:p>
            <a:pPr marL="457200" lvl="1">
              <a:buSzPct val="90000"/>
              <a:buFont typeface="Wingdings" panose="05000000000000000000" pitchFamily="2" charset="2"/>
              <a:buChar char="Ø"/>
            </a:pPr>
            <a:r>
              <a:rPr lang="en-US" sz="1400" dirty="0">
                <a:ea typeface="Calibri" panose="020F0502020204030204" pitchFamily="34" charset="0"/>
              </a:rPr>
              <a:t>Standardized Equipment Specification Sheet (SESS) for real-time detectors</a:t>
            </a:r>
          </a:p>
          <a:p>
            <a:pPr marL="457200" lvl="1">
              <a:buSzPct val="90000"/>
              <a:buFont typeface="Wingdings" panose="05000000000000000000" pitchFamily="2" charset="2"/>
              <a:buChar char="Ø"/>
            </a:pPr>
            <a:r>
              <a:rPr lang="en-US" sz="1400" dirty="0">
                <a:ea typeface="Calibri" panose="020F0502020204030204" pitchFamily="34" charset="0"/>
              </a:rPr>
              <a:t>IH equipment management concepts</a:t>
            </a:r>
          </a:p>
          <a:p>
            <a:pPr marL="285750" lvl="0" indent="-285750">
              <a:buSzPct val="90000"/>
              <a:buFont typeface="Arial" panose="020B0604020202020204" pitchFamily="34" charset="0"/>
              <a:buChar char="•"/>
            </a:pPr>
            <a:r>
              <a:rPr lang="en-US" sz="1400" b="1" dirty="0"/>
              <a:t>Phase 2:</a:t>
            </a:r>
            <a:r>
              <a:rPr lang="en-US" sz="1400" dirty="0"/>
              <a:t> Longer term (2020+) will be an initiative to help drive market demand, so end-users put pressure on manufacturers to use SESS and possibly obtain certification (a probable outcome of the ISO Standards) via testing houses such as Factory Mutual.</a:t>
            </a:r>
          </a:p>
          <a:p>
            <a:pPr lvl="0"/>
            <a:r>
              <a:rPr lang="en-US" b="1" dirty="0"/>
              <a:t>IH Metrics</a:t>
            </a:r>
          </a:p>
          <a:p>
            <a:pPr marL="273050" marR="0" indent="-273050">
              <a:lnSpc>
                <a:spcPct val="107000"/>
              </a:lnSpc>
              <a:spcBef>
                <a:spcPts val="0"/>
              </a:spcBef>
              <a:spcAft>
                <a:spcPts val="800"/>
              </a:spcAft>
              <a:buFont typeface="Arial" panose="020B0604020202020204" pitchFamily="34" charset="0"/>
              <a:buChar char="•"/>
              <a:tabLst>
                <a:tab pos="3143250" algn="l"/>
              </a:tabLst>
            </a:pPr>
            <a:r>
              <a:rPr lang="en-US" sz="1200" dirty="0">
                <a:solidFill>
                  <a:srgbClr val="26AAA5"/>
                </a:solidFill>
                <a:latin typeface="Tahoma" panose="020B0604030504040204" pitchFamily="34" charset="0"/>
                <a:ea typeface="Tahoma" panose="020B0604030504040204" pitchFamily="34" charset="0"/>
                <a:cs typeface="Tahoma" panose="020B0604030504040204" pitchFamily="34" charset="0"/>
              </a:rPr>
              <a:t>Mission: </a:t>
            </a:r>
            <a:r>
              <a:rPr lang="en-US" sz="1200" dirty="0">
                <a:latin typeface="Tahoma" panose="020B0604030504040204" pitchFamily="34" charset="0"/>
                <a:ea typeface="Tahoma" panose="020B0604030504040204" pitchFamily="34" charset="0"/>
                <a:cs typeface="Tahoma" panose="020B0604030504040204" pitchFamily="34" charset="0"/>
              </a:rPr>
              <a:t>Develop new leading health metrics that are used by all OHS professionals and the broader community worldwide </a:t>
            </a:r>
          </a:p>
          <a:p>
            <a:pPr marL="273050" marR="0" indent="-273050">
              <a:lnSpc>
                <a:spcPct val="107000"/>
              </a:lnSpc>
              <a:spcBef>
                <a:spcPts val="0"/>
              </a:spcBef>
              <a:spcAft>
                <a:spcPts val="800"/>
              </a:spcAft>
              <a:buFont typeface="Arial" panose="020B0604020202020204" pitchFamily="34" charset="0"/>
              <a:buChar char="•"/>
            </a:pPr>
            <a:r>
              <a:rPr lang="en-US" sz="1200" dirty="0">
                <a:solidFill>
                  <a:srgbClr val="26AAA5"/>
                </a:solidFill>
                <a:latin typeface="Tahoma" panose="020B0604030504040204" pitchFamily="34" charset="0"/>
                <a:ea typeface="Tahoma" panose="020B0604030504040204" pitchFamily="34" charset="0"/>
                <a:cs typeface="Tahoma" panose="020B0604030504040204" pitchFamily="34" charset="0"/>
              </a:rPr>
              <a:t>Vision:</a:t>
            </a:r>
            <a:r>
              <a:rPr lang="en-US" sz="1200" b="1" dirty="0">
                <a:solidFill>
                  <a:srgbClr val="26AAA5"/>
                </a:solidFill>
                <a:latin typeface="Tahoma" panose="020B0604030504040204" pitchFamily="34" charset="0"/>
                <a:ea typeface="Tahoma" panose="020B0604030504040204" pitchFamily="34" charset="0"/>
                <a:cs typeface="Tahoma" panose="020B0604030504040204" pitchFamily="34" charset="0"/>
              </a:rPr>
              <a:t> </a:t>
            </a:r>
            <a:r>
              <a:rPr lang="en-US" sz="1200" dirty="0">
                <a:solidFill>
                  <a:srgbClr val="26AAA5"/>
                </a:solidFill>
                <a:latin typeface="Tahoma" panose="020B0604030504040204" pitchFamily="34" charset="0"/>
                <a:ea typeface="Tahoma" panose="020B0604030504040204" pitchFamily="34" charset="0"/>
                <a:cs typeface="Tahoma" panose="020B0604030504040204" pitchFamily="34" charset="0"/>
              </a:rPr>
              <a:t> </a:t>
            </a:r>
            <a:r>
              <a:rPr lang="en-US" sz="1200" dirty="0">
                <a:latin typeface="Tahoma" panose="020B0604030504040204" pitchFamily="34" charset="0"/>
                <a:ea typeface="Tahoma" panose="020B0604030504040204" pitchFamily="34" charset="0"/>
                <a:cs typeface="Tahoma" panose="020B0604030504040204" pitchFamily="34" charset="0"/>
              </a:rPr>
              <a:t>Consistent health metrics help drive the elimination of workplace illnesses globally, improving workplace health and wellness</a:t>
            </a:r>
          </a:p>
          <a:p>
            <a:r>
              <a:rPr lang="en-US" sz="1200" dirty="0"/>
              <a:t>Collaborative effort with CSHS</a:t>
            </a:r>
          </a:p>
          <a:p>
            <a:r>
              <a:rPr lang="en-US" sz="1200" dirty="0"/>
              <a:t>Task Force to include wide array of OHS professionals from: AIHA, CSHS, NAEM, NSC, NIOSH, NAM, ACOEM, ASSP</a:t>
            </a:r>
          </a:p>
          <a:p>
            <a:pPr lvl="0"/>
            <a:r>
              <a:rPr lang="en-US" b="1" dirty="0"/>
              <a:t>Big Data </a:t>
            </a:r>
          </a:p>
          <a:p>
            <a:pPr marL="171450" lvl="0" indent="-171450">
              <a:buFont typeface="Arial" panose="020B0604020202020204" pitchFamily="34" charset="0"/>
              <a:buChar char="•"/>
            </a:pPr>
            <a:r>
              <a:rPr lang="en-US" dirty="0"/>
              <a:t>initiative to move forward pending the outcome of the Rocky Mountain Local Section Big Data workshop</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43FD32-EA2D-4AFB-97F2-77564075C5B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4152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1BD5D-A44D-4E64-974A-C2C4278EF8B0}" type="slidenum">
              <a:rPr lang="en-US" smtClean="0"/>
              <a:t>32</a:t>
            </a:fld>
            <a:endParaRPr lang="en-US"/>
          </a:p>
        </p:txBody>
      </p:sp>
    </p:spTree>
    <p:extLst>
      <p:ext uri="{BB962C8B-B14F-4D97-AF65-F5344CB8AC3E}">
        <p14:creationId xmlns:p14="http://schemas.microsoft.com/office/powerpoint/2010/main" val="4251691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touch on Advocacy – AIHA’s government relations program.</a:t>
            </a:r>
          </a:p>
        </p:txBody>
      </p:sp>
      <p:sp>
        <p:nvSpPr>
          <p:cNvPr id="4" name="Slide Number Placeholder 3"/>
          <p:cNvSpPr>
            <a:spLocks noGrp="1"/>
          </p:cNvSpPr>
          <p:nvPr>
            <p:ph type="sldNum" sz="quarter" idx="10"/>
          </p:nvPr>
        </p:nvSpPr>
        <p:spPr/>
        <p:txBody>
          <a:bodyPr/>
          <a:lstStyle/>
          <a:p>
            <a:fld id="{5E4AAEF1-E0CB-4351-BDA7-A27903F454DC}" type="slidenum">
              <a:rPr lang="en-US" smtClean="0"/>
              <a:pPr/>
              <a:t>33</a:t>
            </a:fld>
            <a:endParaRPr lang="en-US" dirty="0"/>
          </a:p>
        </p:txBody>
      </p:sp>
    </p:spTree>
    <p:extLst>
      <p:ext uri="{BB962C8B-B14F-4D97-AF65-F5344CB8AC3E}">
        <p14:creationId xmlns:p14="http://schemas.microsoft.com/office/powerpoint/2010/main" val="34707618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5663" y="214313"/>
            <a:ext cx="5291137" cy="3968750"/>
          </a:xfrm>
        </p:spPr>
      </p:sp>
      <p:sp>
        <p:nvSpPr>
          <p:cNvPr id="3" name="Notes Placeholder 2"/>
          <p:cNvSpPr>
            <a:spLocks noGrp="1"/>
          </p:cNvSpPr>
          <p:nvPr>
            <p:ph type="body" idx="1"/>
          </p:nvPr>
        </p:nvSpPr>
        <p:spPr/>
        <p:txBody>
          <a:bodyPr/>
          <a:lstStyle/>
          <a:p>
            <a:pPr marL="0" indent="0">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D8912E-6425-4DD3-BB4F-64FE1144C38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0421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AIHA offers volunteer and leadership development opportunities at the National level through technical, professional development, and operational committees, working groups, tasks forces, etc. </a:t>
            </a:r>
          </a:p>
          <a:p>
            <a:endParaRPr lang="en-US" dirty="0"/>
          </a:p>
          <a:p>
            <a:r>
              <a:rPr lang="en-US" dirty="0"/>
              <a:t>Local Sections and Student Local Sections also offer volunteer and leadership development – each section is unique, so the opportunities do differ from section to section.</a:t>
            </a:r>
          </a:p>
        </p:txBody>
      </p:sp>
      <p:sp>
        <p:nvSpPr>
          <p:cNvPr id="4" name="Slide Number Placeholder 3"/>
          <p:cNvSpPr>
            <a:spLocks noGrp="1"/>
          </p:cNvSpPr>
          <p:nvPr>
            <p:ph type="sldNum" sz="quarter" idx="10"/>
          </p:nvPr>
        </p:nvSpPr>
        <p:spPr/>
        <p:txBody>
          <a:bodyPr/>
          <a:lstStyle/>
          <a:p>
            <a:fld id="{5E4AAEF1-E0CB-4351-BDA7-A27903F454DC}" type="slidenum">
              <a:rPr lang="en-US" smtClean="0"/>
              <a:t>36</a:t>
            </a:fld>
            <a:endParaRPr lang="en-US" dirty="0"/>
          </a:p>
        </p:txBody>
      </p:sp>
    </p:spTree>
    <p:extLst>
      <p:ext uri="{BB962C8B-B14F-4D97-AF65-F5344CB8AC3E}">
        <p14:creationId xmlns:p14="http://schemas.microsoft.com/office/powerpoint/2010/main" val="2604843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5663" y="214313"/>
            <a:ext cx="5291137" cy="3968750"/>
          </a:xfrm>
        </p:spPr>
      </p:sp>
      <p:sp>
        <p:nvSpPr>
          <p:cNvPr id="3" name="Notes Placeholder 2"/>
          <p:cNvSpPr>
            <a:spLocks noGrp="1"/>
          </p:cNvSpPr>
          <p:nvPr>
            <p:ph type="body" idx="1"/>
          </p:nvPr>
        </p:nvSpPr>
        <p:spPr/>
        <p:txBody>
          <a:bodyPr/>
          <a:lstStyle/>
          <a:p>
            <a:pPr marL="0" indent="0">
              <a:buNone/>
            </a:pPr>
            <a:r>
              <a:rPr lang="en-US" baseline="0" dirty="0"/>
              <a:t>Here is a list of our many technical committees and working groups.</a:t>
            </a:r>
          </a:p>
        </p:txBody>
      </p:sp>
      <p:sp>
        <p:nvSpPr>
          <p:cNvPr id="4" name="Slide Number Placeholder 3"/>
          <p:cNvSpPr>
            <a:spLocks noGrp="1"/>
          </p:cNvSpPr>
          <p:nvPr>
            <p:ph type="sldNum" sz="quarter" idx="10"/>
          </p:nvPr>
        </p:nvSpPr>
        <p:spPr/>
        <p:txBody>
          <a:bodyPr/>
          <a:lstStyle/>
          <a:p>
            <a:fld id="{23D8912E-6425-4DD3-BB4F-64FE1144C387}" type="slidenum">
              <a:rPr lang="en-US" smtClean="0"/>
              <a:pPr/>
              <a:t>37</a:t>
            </a:fld>
            <a:endParaRPr lang="en-US" dirty="0"/>
          </a:p>
        </p:txBody>
      </p:sp>
    </p:spTree>
    <p:extLst>
      <p:ext uri="{BB962C8B-B14F-4D97-AF65-F5344CB8AC3E}">
        <p14:creationId xmlns:p14="http://schemas.microsoft.com/office/powerpoint/2010/main" val="7003363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5663" y="214313"/>
            <a:ext cx="5291137" cy="3968750"/>
          </a:xfrm>
        </p:spPr>
      </p:sp>
      <p:sp>
        <p:nvSpPr>
          <p:cNvPr id="3" name="Notes Placeholder 2"/>
          <p:cNvSpPr>
            <a:spLocks noGrp="1"/>
          </p:cNvSpPr>
          <p:nvPr>
            <p:ph type="body" idx="1"/>
          </p:nvPr>
        </p:nvSpPr>
        <p:spPr/>
        <p:txBody>
          <a:bodyPr/>
          <a:lstStyle/>
          <a:p>
            <a:pPr marL="0" indent="0">
              <a:buNone/>
            </a:pPr>
            <a:r>
              <a:rPr lang="en-US" baseline="0" dirty="0"/>
              <a:t>Note the multiple Advisory Groups (noted under Operations category) – these are filled via an Open Call process.  This gives all members an opportunity to volunteer to serve on a more prominent national-level committee.  The AIHA Board ultimately approves all appointments, and relies on advisory group counsel.</a:t>
            </a:r>
          </a:p>
        </p:txBody>
      </p:sp>
      <p:sp>
        <p:nvSpPr>
          <p:cNvPr id="4" name="Slide Number Placeholder 3"/>
          <p:cNvSpPr>
            <a:spLocks noGrp="1"/>
          </p:cNvSpPr>
          <p:nvPr>
            <p:ph type="sldNum" sz="quarter" idx="10"/>
          </p:nvPr>
        </p:nvSpPr>
        <p:spPr/>
        <p:txBody>
          <a:bodyPr/>
          <a:lstStyle/>
          <a:p>
            <a:fld id="{23D8912E-6425-4DD3-BB4F-64FE1144C387}" type="slidenum">
              <a:rPr lang="en-US" smtClean="0"/>
              <a:pPr/>
              <a:t>38</a:t>
            </a:fld>
            <a:endParaRPr lang="en-US" dirty="0"/>
          </a:p>
        </p:txBody>
      </p:sp>
    </p:spTree>
    <p:extLst>
      <p:ext uri="{BB962C8B-B14F-4D97-AF65-F5344CB8AC3E}">
        <p14:creationId xmlns:p14="http://schemas.microsoft.com/office/powerpoint/2010/main" val="4105176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40435" y="3316367"/>
            <a:ext cx="7523481" cy="3141821"/>
          </a:xfrm>
          <a:prstGeom prst="rect">
            <a:avLst/>
          </a:prstGeom>
        </p:spPr>
        <p:txBody>
          <a:bodyPr>
            <a:normAutofit/>
          </a:bodyPr>
          <a:lstStyle/>
          <a:p>
            <a:endParaRPr dirty="0"/>
          </a:p>
        </p:txBody>
      </p:sp>
    </p:spTree>
    <p:extLst>
      <p:ext uri="{BB962C8B-B14F-4D97-AF65-F5344CB8AC3E}">
        <p14:creationId xmlns:p14="http://schemas.microsoft.com/office/powerpoint/2010/main" val="19928948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40435" y="3316367"/>
            <a:ext cx="7523481" cy="3141821"/>
          </a:xfrm>
          <a:prstGeom prst="rect">
            <a:avLst/>
          </a:prstGeom>
        </p:spPr>
        <p:txBody>
          <a:bodyPr>
            <a:normAutofit/>
          </a:bodyPr>
          <a:lstStyle/>
          <a:p>
            <a:endParaRPr dirty="0"/>
          </a:p>
        </p:txBody>
      </p:sp>
    </p:spTree>
    <p:extLst>
      <p:ext uri="{BB962C8B-B14F-4D97-AF65-F5344CB8AC3E}">
        <p14:creationId xmlns:p14="http://schemas.microsoft.com/office/powerpoint/2010/main" val="32345360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3588" cy="34290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121A819-3210-43D2-A178-50CB77E56603}" type="slidenum">
              <a:rPr lang="en-US" smtClean="0"/>
              <a:pPr/>
              <a:t>44</a:t>
            </a:fld>
            <a:endParaRPr lang="en-US"/>
          </a:p>
        </p:txBody>
      </p:sp>
    </p:spTree>
    <p:extLst>
      <p:ext uri="{BB962C8B-B14F-4D97-AF65-F5344CB8AC3E}">
        <p14:creationId xmlns:p14="http://schemas.microsoft.com/office/powerpoint/2010/main" val="6003724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00CB88-CBA5-4439-A6A5-4CD074C23020}" type="slidenum">
              <a:rPr lang="en-US" smtClean="0"/>
              <a:t>45</a:t>
            </a:fld>
            <a:endParaRPr lang="en-US" dirty="0"/>
          </a:p>
        </p:txBody>
      </p:sp>
    </p:spTree>
    <p:extLst>
      <p:ext uri="{BB962C8B-B14F-4D97-AF65-F5344CB8AC3E}">
        <p14:creationId xmlns:p14="http://schemas.microsoft.com/office/powerpoint/2010/main" val="23816369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2305050"/>
          </a:xfrm>
        </p:spPr>
        <p:txBody>
          <a:bodyPr/>
          <a:lstStyle>
            <a:lvl1pPr>
              <a:defRPr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640080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2B09CC-D811-4C31-AA19-80414DCF38E7}"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3026904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1"/>
            </a:lvl1pPr>
          </a:lstStyle>
          <a:p>
            <a:fld id="{D22B09CC-D811-4C31-AA19-80414DCF38E7}"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53A72-5098-426B-8F04-7A9C9FF90357}" type="slidenum">
              <a:rPr lang="en-US" smtClean="0"/>
              <a:t>‹#›</a:t>
            </a:fld>
            <a:endParaRPr lang="en-US" dirty="0"/>
          </a:p>
        </p:txBody>
      </p:sp>
    </p:spTree>
    <p:extLst>
      <p:ext uri="{BB962C8B-B14F-4D97-AF65-F5344CB8AC3E}">
        <p14:creationId xmlns:p14="http://schemas.microsoft.com/office/powerpoint/2010/main" val="239719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2B09CC-D811-4C31-AA19-80414DCF38E7}"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482105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2B09CC-D811-4C31-AA19-80414DCF38E7}" type="datetimeFigureOut">
              <a:rPr lang="en-US" smtClean="0"/>
              <a:t>3/19/2019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4161098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2B09CC-D811-4C31-AA19-80414DCF38E7}" type="datetimeFigureOut">
              <a:rPr lang="en-US" smtClean="0"/>
              <a:t>3/19/2019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338618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2B09CC-D811-4C31-AA19-80414DCF38E7}" type="datetimeFigureOut">
              <a:rPr lang="en-US" smtClean="0"/>
              <a:t>3/19/2019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2826726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2B09CC-D811-4C31-AA19-80414DCF38E7}" type="datetimeFigureOut">
              <a:rPr lang="en-US" smtClean="0"/>
              <a:t>3/19/2019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4098644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2B09CC-D811-4C31-AA19-80414DCF38E7}" type="datetimeFigureOut">
              <a:rPr lang="en-US" smtClean="0"/>
              <a:t>3/19/2019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3864133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2B09CC-D811-4C31-AA19-80414DCF38E7}" type="datetimeFigureOut">
              <a:rPr lang="en-US" smtClean="0"/>
              <a:t>3/19/2019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3065309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2B09CC-D811-4C31-AA19-80414DCF38E7}"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424090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2B09CC-D811-4C31-AA19-80414DCF38E7}"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453A72-5098-426B-8F04-7A9C9FF90357}" type="slidenum">
              <a:rPr lang="en-US" smtClean="0"/>
              <a:t>‹#›</a:t>
            </a:fld>
            <a:endParaRPr lang="en-US"/>
          </a:p>
        </p:txBody>
      </p:sp>
    </p:spTree>
    <p:extLst>
      <p:ext uri="{BB962C8B-B14F-4D97-AF65-F5344CB8AC3E}">
        <p14:creationId xmlns:p14="http://schemas.microsoft.com/office/powerpoint/2010/main" val="2442611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2305050"/>
          </a:xfrm>
        </p:spPr>
        <p:txBody>
          <a:bodyPr/>
          <a:lstStyle>
            <a:lvl1pPr>
              <a:defRPr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640080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625543-CD8D-4AF3-916E-C7ECBA67A168}" type="datetime1">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540832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b="1"/>
            </a:lvl1pPr>
          </a:lstStyle>
          <a:p>
            <a:fld id="{BAF8480C-C2EC-48D1-A6EE-2DA3E435550C}" type="datetime1">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980410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28CD14-EB55-4708-937B-29E0068D09D0}" type="datetime1">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549375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C469DD-2300-4E79-8C67-8C7ED875A35A}" type="datetime1">
              <a:rPr lang="en-US" smtClean="0"/>
              <a:pPr/>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2958958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1E9DCB-C5B2-4913-B8BA-D827B96A5BEF}" type="datetime1">
              <a:rPr lang="en-US" smtClean="0"/>
              <a:pPr/>
              <a:t>3/19/2019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190660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BE6D8F-2E27-40BF-AEA3-38AFC073CAB4}" type="datetime1">
              <a:rPr lang="en-US" smtClean="0"/>
              <a:pPr/>
              <a:t>3/19/2019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712482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B2CBA-4D2B-429C-8ECD-93EA0D1B2881}" type="datetime1">
              <a:rPr lang="en-US" smtClean="0"/>
              <a:pPr/>
              <a:t>3/19/2019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147176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95513A-A6AB-4B40-9629-6CD52FA599C6}" type="datetime1">
              <a:rPr lang="en-US" smtClean="0"/>
              <a:pPr/>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8861293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95BC6C-F3D2-4CCB-ADD8-E430BCD22428}" type="datetime1">
              <a:rPr lang="en-US" smtClean="0"/>
              <a:pPr/>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556295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A447C0-4C22-499C-B487-320C0EFAC4DA}" type="datetime1">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1861127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2321E-75F0-4874-97C0-BB99562F7949}" type="datetime1">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2749729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B09CC-D811-4C31-AA19-80414DCF38E7}" type="datetimeFigureOut">
              <a:rPr lang="en-US" smtClean="0"/>
              <a:t>3/19/2019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29400" y="6172200"/>
            <a:ext cx="2133600" cy="365125"/>
          </a:xfrm>
          <a:prstGeom prst="rect">
            <a:avLst/>
          </a:prstGeom>
        </p:spPr>
        <p:txBody>
          <a:bodyPr vert="horz" lIns="91440" tIns="45720" rIns="91440" bIns="45720" rtlCol="0" anchor="ctr"/>
          <a:lstStyle>
            <a:lvl1pPr algn="r">
              <a:defRPr sz="1200" b="1">
                <a:solidFill>
                  <a:schemeClr val="bg1"/>
                </a:solidFill>
              </a:defRPr>
            </a:lvl1p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430853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B12561-28D2-41CB-9592-F83E9FA9FFF5}" type="datetime1">
              <a:rPr lang="en-US" smtClean="0"/>
              <a:pPr/>
              <a:t>3/19/2019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629400" y="6172200"/>
            <a:ext cx="2133600" cy="365125"/>
          </a:xfrm>
          <a:prstGeom prst="rect">
            <a:avLst/>
          </a:prstGeom>
        </p:spPr>
        <p:txBody>
          <a:bodyPr vert="horz" lIns="91440" tIns="45720" rIns="91440" bIns="45720" rtlCol="0" anchor="ctr"/>
          <a:lstStyle>
            <a:lvl1pPr algn="r">
              <a:defRPr sz="1200" b="1">
                <a:solidFill>
                  <a:schemeClr val="bg1"/>
                </a:solidFill>
              </a:defRPr>
            </a:lvl1pPr>
          </a:lstStyle>
          <a:p>
            <a:fld id="{38453A72-5098-426B-8F04-7A9C9FF90357}" type="slidenum">
              <a:rPr lang="en-US" smtClean="0"/>
              <a:pPr/>
              <a:t>‹#›</a:t>
            </a:fld>
            <a:endParaRPr lang="en-US" dirty="0"/>
          </a:p>
        </p:txBody>
      </p:sp>
    </p:spTree>
    <p:extLst>
      <p:ext uri="{BB962C8B-B14F-4D97-AF65-F5344CB8AC3E}">
        <p14:creationId xmlns:p14="http://schemas.microsoft.com/office/powerpoint/2010/main" val="33663758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spcBef>
          <a:spcPct val="0"/>
        </a:spcBef>
        <a:buNone/>
        <a:defRPr sz="44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miguelangelmartin.blogspot.com/2010/03/tu-empresa-es-20-segunda-parte.html"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jpeg"/><Relationship Id="rId3" Type="http://schemas.openxmlformats.org/officeDocument/2006/relationships/image" Target="../media/image5.jpg"/><Relationship Id="rId7" Type="http://schemas.openxmlformats.org/officeDocument/2006/relationships/image" Target="../media/image9.gif"/><Relationship Id="rId12"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gif"/><Relationship Id="rId11" Type="http://schemas.openxmlformats.org/officeDocument/2006/relationships/image" Target="../media/image13.jpeg"/><Relationship Id="rId5" Type="http://schemas.openxmlformats.org/officeDocument/2006/relationships/image" Target="../media/image7.gif"/><Relationship Id="rId10" Type="http://schemas.openxmlformats.org/officeDocument/2006/relationships/image" Target="../media/image12.jpeg"/><Relationship Id="rId4" Type="http://schemas.openxmlformats.org/officeDocument/2006/relationships/image" Target="../media/image6.gif"/><Relationship Id="rId9" Type="http://schemas.openxmlformats.org/officeDocument/2006/relationships/image" Target="../media/image11.png"/><Relationship Id="rId14"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s://www.aiha.org/publications-and-resources/IHProPath/Pages/Student-Intern.aspx" TargetMode="External"/><Relationship Id="rId7" Type="http://schemas.openxmlformats.org/officeDocument/2006/relationships/hyperlink" Target="https://www.aiha.org/publications-and-resources/IHProPath/Pages/Senior-Professional.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2.png"/><Relationship Id="rId5" Type="http://schemas.openxmlformats.org/officeDocument/2006/relationships/hyperlink" Target="https://www.aiha.org/publications-and-resources/IHProPath/Pages/Professional.aspx" TargetMode="External"/><Relationship Id="rId10" Type="http://schemas.openxmlformats.org/officeDocument/2006/relationships/image" Target="../media/image21.png"/><Relationship Id="rId4" Type="http://schemas.openxmlformats.org/officeDocument/2006/relationships/image" Target="../media/image17.jpe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aiha.org/about-ih/IH-Heroes/Pages/home.aspx" TargetMode="External"/><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aiha.org/get-involved/SafetyMattersCenter/Pages/default.aspx"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lgam.wikidot.com/idea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aiha.org/publications-and-resources/Pages/Core-Competencies-for-the-Practice-of-Industrial-Occupational-Hygiene.aspx" TargetMode="External"/><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www.aihce2019.org/Attend/ImAttending/Pages/For-Students.aspx"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www.aiha.org/Registries/edar/Pages/exposure-decision.asp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en.wikipedia.org/wiki/File:App_Store_Logo.pn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ictevangelist.com/social-media-education/"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3" Type="http://schemas.openxmlformats.org/officeDocument/2006/relationships/hyperlink" Target="http://www.discovergoodwill.org/youth/" TargetMode="External"/><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hyperlink" Target="https://404phylenotfound.blogspot.com/2013/05/time.html" TargetMode="External"/><Relationship Id="rId4" Type="http://schemas.openxmlformats.org/officeDocument/2006/relationships/image" Target="../media/image54.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vmwarearena.com/50-discount-on-all-vmware-vcp-vcap-certifications/" TargetMode="External"/><Relationship Id="rId2" Type="http://schemas.openxmlformats.org/officeDocument/2006/relationships/image" Target="../media/image58.jpg"/><Relationship Id="rId1" Type="http://schemas.openxmlformats.org/officeDocument/2006/relationships/slideLayout" Target="../slideLayouts/slideLayout2.xml"/><Relationship Id="rId4" Type="http://schemas.openxmlformats.org/officeDocument/2006/relationships/hyperlink" Target="https://www.aiha.org/membership/Pages/Join-AIHA.aspx"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hyperlink" Target="https://www.facebook.com/AIHAGlobal/" TargetMode="External"/><Relationship Id="rId7" Type="http://schemas.openxmlformats.org/officeDocument/2006/relationships/hyperlink" Target="http://www.aiha.org/" TargetMode="External"/><Relationship Id="rId12"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hyperlink" Target="https://www.youtube.com/user/IHValue" TargetMode="External"/><Relationship Id="rId5" Type="http://schemas.openxmlformats.org/officeDocument/2006/relationships/hyperlink" Target="https://twitter.com/search?q=AIHA&amp;src=typd&amp;lang=en" TargetMode="External"/><Relationship Id="rId10" Type="http://schemas.openxmlformats.org/officeDocument/2006/relationships/image" Target="../media/image62.png"/><Relationship Id="rId4" Type="http://schemas.openxmlformats.org/officeDocument/2006/relationships/image" Target="../media/image59.png"/><Relationship Id="rId9" Type="http://schemas.openxmlformats.org/officeDocument/2006/relationships/hyperlink" Target="https://www.linkedin.com/company/aiha"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mailto:lsloan@aiha.org" TargetMode="External"/><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31800" y="819954"/>
            <a:ext cx="7772400" cy="3428999"/>
          </a:xfrm>
        </p:spPr>
        <p:txBody>
          <a:bodyPr>
            <a:normAutofit fontScale="90000"/>
          </a:bodyPr>
          <a:lstStyle/>
          <a:p>
            <a:r>
              <a:rPr lang="en-US" dirty="0"/>
              <a:t>AIHA: Leading the Charge to Protect Worker Health &amp; Safety</a:t>
            </a:r>
            <a:br>
              <a:rPr lang="en-US" dirty="0"/>
            </a:br>
            <a:br>
              <a:rPr lang="en-US" dirty="0"/>
            </a:br>
            <a:endParaRPr lang="en-US" b="0" dirty="0"/>
          </a:p>
        </p:txBody>
      </p:sp>
      <p:sp>
        <p:nvSpPr>
          <p:cNvPr id="3" name="Title 7">
            <a:extLst>
              <a:ext uri="{FF2B5EF4-FFF2-40B4-BE49-F238E27FC236}">
                <a16:creationId xmlns:a16="http://schemas.microsoft.com/office/drawing/2014/main" id="{9F99176B-9B32-4AAD-94EE-937322D04FA4}"/>
              </a:ext>
            </a:extLst>
          </p:cNvPr>
          <p:cNvSpPr txBox="1">
            <a:spLocks/>
          </p:cNvSpPr>
          <p:nvPr/>
        </p:nvSpPr>
        <p:spPr>
          <a:xfrm>
            <a:off x="406400" y="1219200"/>
            <a:ext cx="7772400" cy="23050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bg1"/>
                </a:solidFill>
                <a:latin typeface="+mj-lt"/>
                <a:ea typeface="+mj-ea"/>
                <a:cs typeface="+mj-cs"/>
              </a:defRPr>
            </a:lvl1pPr>
          </a:lstStyle>
          <a:p>
            <a:br>
              <a:rPr lang="en-US" dirty="0">
                <a:latin typeface="Calibri" panose="020F0502020204030204" pitchFamily="34" charset="0"/>
              </a:rPr>
            </a:br>
            <a:endParaRPr lang="en-US" sz="2400" i="1" dirty="0">
              <a:latin typeface="Calibri" panose="020F0502020204030204" pitchFamily="34" charset="0"/>
            </a:endParaRPr>
          </a:p>
        </p:txBody>
      </p:sp>
      <p:sp>
        <p:nvSpPr>
          <p:cNvPr id="5" name="Rectangle 4">
            <a:extLst>
              <a:ext uri="{FF2B5EF4-FFF2-40B4-BE49-F238E27FC236}">
                <a16:creationId xmlns:a16="http://schemas.microsoft.com/office/drawing/2014/main" id="{AD906584-C097-4C9E-AD08-A948684F3906}"/>
              </a:ext>
            </a:extLst>
          </p:cNvPr>
          <p:cNvSpPr/>
          <p:nvPr/>
        </p:nvSpPr>
        <p:spPr>
          <a:xfrm>
            <a:off x="406400" y="4572000"/>
            <a:ext cx="8509000" cy="954107"/>
          </a:xfrm>
          <a:prstGeom prst="rect">
            <a:avLst/>
          </a:prstGeom>
        </p:spPr>
        <p:txBody>
          <a:bodyPr wrap="square">
            <a:spAutoFit/>
          </a:bodyPr>
          <a:lstStyle/>
          <a:p>
            <a:pPr lvl="0">
              <a:spcBef>
                <a:spcPct val="20000"/>
              </a:spcBef>
            </a:pPr>
            <a:br>
              <a:rPr lang="en-US" sz="28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br>
            <a:endParaRPr lang="en-US" sz="2800" b="1" dirty="0">
              <a:solidFill>
                <a:srgbClr val="FFC000"/>
              </a:solidFill>
              <a:latin typeface="Calibri" panose="020F0502020204030204" pitchFamily="34" charset="0"/>
            </a:endParaRPr>
          </a:p>
        </p:txBody>
      </p:sp>
      <p:sp>
        <p:nvSpPr>
          <p:cNvPr id="6" name="Slide Number Placeholder 5">
            <a:extLst>
              <a:ext uri="{FF2B5EF4-FFF2-40B4-BE49-F238E27FC236}">
                <a16:creationId xmlns:a16="http://schemas.microsoft.com/office/drawing/2014/main" id="{604C0C4F-89A3-40CE-AB45-F658A772895E}"/>
              </a:ext>
            </a:extLst>
          </p:cNvPr>
          <p:cNvSpPr>
            <a:spLocks noGrp="1"/>
          </p:cNvSpPr>
          <p:nvPr>
            <p:ph type="sldNum" sz="quarter" idx="12"/>
          </p:nvPr>
        </p:nvSpPr>
        <p:spPr/>
        <p:txBody>
          <a:bodyPr/>
          <a:lstStyle/>
          <a:p>
            <a:fld id="{38453A72-5098-426B-8F04-7A9C9FF90357}" type="slidenum">
              <a:rPr lang="en-US" smtClean="0"/>
              <a:pPr/>
              <a:t>1</a:t>
            </a:fld>
            <a:endParaRPr lang="en-US" dirty="0"/>
          </a:p>
        </p:txBody>
      </p:sp>
      <p:sp>
        <p:nvSpPr>
          <p:cNvPr id="8" name="TextBox 7">
            <a:extLst>
              <a:ext uri="{FF2B5EF4-FFF2-40B4-BE49-F238E27FC236}">
                <a16:creationId xmlns:a16="http://schemas.microsoft.com/office/drawing/2014/main" id="{0CB9EABA-9197-467E-9B04-D0F2F5A1520A}"/>
              </a:ext>
            </a:extLst>
          </p:cNvPr>
          <p:cNvSpPr txBox="1"/>
          <p:nvPr/>
        </p:nvSpPr>
        <p:spPr>
          <a:xfrm>
            <a:off x="670743" y="5018156"/>
            <a:ext cx="7802513" cy="830997"/>
          </a:xfrm>
          <a:prstGeom prst="rect">
            <a:avLst/>
          </a:prstGeom>
          <a:noFill/>
        </p:spPr>
        <p:txBody>
          <a:bodyPr wrap="square" rtlCol="0">
            <a:spAutoFit/>
          </a:bodyPr>
          <a:lstStyle/>
          <a:p>
            <a:r>
              <a:rPr lang="en-US" sz="2400" b="1" dirty="0">
                <a:solidFill>
                  <a:schemeClr val="bg1"/>
                </a:solidFill>
              </a:rPr>
              <a:t>AIHA-NCS </a:t>
            </a:r>
            <a:r>
              <a:rPr lang="en-US" sz="2400" b="1">
                <a:solidFill>
                  <a:schemeClr val="bg1"/>
                </a:solidFill>
              </a:rPr>
              <a:t>Dinner Meeting</a:t>
            </a:r>
            <a:br>
              <a:rPr lang="en-US" sz="2400" b="1" dirty="0">
                <a:solidFill>
                  <a:schemeClr val="bg1"/>
                </a:solidFill>
              </a:rPr>
            </a:br>
            <a:r>
              <a:rPr lang="en-US" sz="2400" b="1">
                <a:solidFill>
                  <a:schemeClr val="bg1"/>
                </a:solidFill>
              </a:rPr>
              <a:t>March 19, </a:t>
            </a:r>
            <a:r>
              <a:rPr lang="en-US" sz="2400" b="1" dirty="0">
                <a:solidFill>
                  <a:schemeClr val="bg1"/>
                </a:solidFill>
              </a:rPr>
              <a:t>2019</a:t>
            </a:r>
            <a:endParaRPr lang="en-US" sz="2400" dirty="0">
              <a:solidFill>
                <a:schemeClr val="bg1"/>
              </a:solidFill>
            </a:endParaRPr>
          </a:p>
        </p:txBody>
      </p:sp>
    </p:spTree>
    <p:extLst>
      <p:ext uri="{BB962C8B-B14F-4D97-AF65-F5344CB8AC3E}">
        <p14:creationId xmlns:p14="http://schemas.microsoft.com/office/powerpoint/2010/main" val="1837813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000" b="1" dirty="0"/>
              <a:t>AIHA Organization Structure</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676400"/>
            <a:ext cx="8281987" cy="4091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7AB25C26-0D45-498B-9EF9-7A7A88D74E2B}"/>
              </a:ext>
            </a:extLst>
          </p:cNvPr>
          <p:cNvSpPr>
            <a:spLocks noGrp="1"/>
          </p:cNvSpPr>
          <p:nvPr>
            <p:ph type="sldNum" sz="quarter" idx="12"/>
          </p:nvPr>
        </p:nvSpPr>
        <p:spPr/>
        <p:txBody>
          <a:bodyPr/>
          <a:lstStyle/>
          <a:p>
            <a:fld id="{38453A72-5098-426B-8F04-7A9C9FF90357}" type="slidenum">
              <a:rPr lang="en-US" smtClean="0"/>
              <a:t>2</a:t>
            </a:fld>
            <a:endParaRPr lang="en-US" dirty="0"/>
          </a:p>
        </p:txBody>
      </p:sp>
    </p:spTree>
    <p:extLst>
      <p:ext uri="{BB962C8B-B14F-4D97-AF65-F5344CB8AC3E}">
        <p14:creationId xmlns:p14="http://schemas.microsoft.com/office/powerpoint/2010/main" val="1049500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0585D30-6062-44AC-BF98-F5893856E572}"/>
              </a:ext>
            </a:extLst>
          </p:cNvPr>
          <p:cNvSpPr/>
          <p:nvPr/>
        </p:nvSpPr>
        <p:spPr>
          <a:xfrm>
            <a:off x="578861" y="1524000"/>
            <a:ext cx="8161878" cy="3622787"/>
          </a:xfrm>
          <a:prstGeom prst="rect">
            <a:avLst/>
          </a:prstGeom>
        </p:spPr>
        <p:txBody>
          <a:bodyPr wrap="square">
            <a:spAutoFit/>
          </a:bodyPr>
          <a:lstStyle/>
          <a:p>
            <a:pPr defTabSz="844218">
              <a:lnSpc>
                <a:spcPct val="107000"/>
              </a:lnSpc>
            </a:pPr>
            <a:r>
              <a:rPr lang="en-US" sz="3600" b="1" dirty="0">
                <a:solidFill>
                  <a:srgbClr val="0070C0"/>
                </a:solidFill>
                <a:latin typeface="Arial" panose="020B0604020202020204" pitchFamily="34" charset="0"/>
                <a:ea typeface="Calibri" panose="020F0502020204030204" pitchFamily="34" charset="0"/>
                <a:cs typeface="Arial" panose="020B0604020202020204" pitchFamily="34" charset="0"/>
              </a:rPr>
              <a:t>Our Mission</a:t>
            </a:r>
            <a:r>
              <a:rPr lang="en-US" sz="3600"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US" sz="36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3600" i="1" dirty="0">
                <a:solidFill>
                  <a:prstClr val="black"/>
                </a:solidFill>
                <a:latin typeface="Arial" panose="020B0604020202020204" pitchFamily="34" charset="0"/>
                <a:ea typeface="Calibri" panose="020F0502020204030204" pitchFamily="34" charset="0"/>
                <a:cs typeface="Arial" panose="020B0604020202020204" pitchFamily="34" charset="0"/>
              </a:rPr>
              <a:t>Empowering those who apply scientific knowledge to protect all workers from occupational hazards</a:t>
            </a:r>
          </a:p>
          <a:p>
            <a:pPr defTabSz="844218">
              <a:lnSpc>
                <a:spcPct val="107000"/>
              </a:lnSpc>
            </a:pPr>
            <a:endParaRPr lang="en-US" sz="36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defTabSz="844218">
              <a:lnSpc>
                <a:spcPct val="107000"/>
              </a:lnSpc>
            </a:pPr>
            <a:r>
              <a:rPr lang="en-US" sz="3600" b="1" dirty="0">
                <a:solidFill>
                  <a:srgbClr val="0070C0"/>
                </a:solidFill>
                <a:latin typeface="Arial" panose="020B0604020202020204" pitchFamily="34" charset="0"/>
                <a:ea typeface="Calibri" panose="020F0502020204030204" pitchFamily="34" charset="0"/>
                <a:cs typeface="Arial" panose="020B0604020202020204" pitchFamily="34" charset="0"/>
              </a:rPr>
              <a:t>Our Vision</a:t>
            </a:r>
            <a:r>
              <a:rPr lang="en-US" sz="3600" i="1" dirty="0">
                <a:solidFill>
                  <a:srgbClr val="0070C0"/>
                </a:solidFill>
                <a:latin typeface="Arial" panose="020B0604020202020204" pitchFamily="34" charset="0"/>
                <a:ea typeface="Calibri" panose="020F0502020204030204" pitchFamily="34" charset="0"/>
                <a:cs typeface="Arial" panose="020B0604020202020204" pitchFamily="34" charset="0"/>
              </a:rPr>
              <a:t> </a:t>
            </a:r>
            <a:r>
              <a:rPr lang="en-US" sz="3600" i="1" dirty="0">
                <a:solidFill>
                  <a:prstClr val="black"/>
                </a:solidFill>
                <a:latin typeface="Arial" panose="020B0604020202020204" pitchFamily="34" charset="0"/>
                <a:ea typeface="Calibri" panose="020F0502020204030204" pitchFamily="34" charset="0"/>
                <a:cs typeface="Arial" panose="020B0604020202020204" pitchFamily="34" charset="0"/>
              </a:rPr>
              <a:t>– A world where all workers are healthy and safe</a:t>
            </a:r>
          </a:p>
        </p:txBody>
      </p:sp>
      <p:sp>
        <p:nvSpPr>
          <p:cNvPr id="4" name="Rectangle 3">
            <a:extLst>
              <a:ext uri="{FF2B5EF4-FFF2-40B4-BE49-F238E27FC236}">
                <a16:creationId xmlns:a16="http://schemas.microsoft.com/office/drawing/2014/main" id="{4FFA78C8-24AB-4105-B7AE-97A9DF3D46F4}"/>
              </a:ext>
            </a:extLst>
          </p:cNvPr>
          <p:cNvSpPr/>
          <p:nvPr/>
        </p:nvSpPr>
        <p:spPr>
          <a:xfrm>
            <a:off x="983858" y="321861"/>
            <a:ext cx="7351884" cy="707886"/>
          </a:xfrm>
          <a:prstGeom prst="rect">
            <a:avLst/>
          </a:prstGeom>
        </p:spPr>
        <p:txBody>
          <a:bodyPr wrap="none">
            <a:spAutoFit/>
          </a:bodyPr>
          <a:lstStyle/>
          <a:p>
            <a:r>
              <a:rPr lang="en-US" sz="4000" b="1" dirty="0">
                <a:solidFill>
                  <a:srgbClr val="0070C0"/>
                </a:solidFill>
                <a:latin typeface="+mj-lt"/>
                <a:ea typeface="Calibri" panose="020F0502020204030204" pitchFamily="34" charset="0"/>
                <a:cs typeface="Times New Roman" panose="02020603050405020304" pitchFamily="18" charset="0"/>
              </a:rPr>
              <a:t>AIHA Strategic Plan (2019-21)</a:t>
            </a:r>
            <a:endParaRPr lang="en-US" sz="2000" dirty="0">
              <a:solidFill>
                <a:srgbClr val="0070C0"/>
              </a:solidFill>
              <a:latin typeface="+mj-lt"/>
            </a:endParaRPr>
          </a:p>
        </p:txBody>
      </p:sp>
      <p:sp>
        <p:nvSpPr>
          <p:cNvPr id="5" name="Slide Number Placeholder 1">
            <a:extLst>
              <a:ext uri="{FF2B5EF4-FFF2-40B4-BE49-F238E27FC236}">
                <a16:creationId xmlns:a16="http://schemas.microsoft.com/office/drawing/2014/main" id="{9BC02B31-C2CC-47C8-9357-A7C304062665}"/>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3</a:t>
            </a:fld>
            <a:endParaRPr lang="en-US" dirty="0"/>
          </a:p>
        </p:txBody>
      </p:sp>
    </p:spTree>
    <p:extLst>
      <p:ext uri="{BB962C8B-B14F-4D97-AF65-F5344CB8AC3E}">
        <p14:creationId xmlns:p14="http://schemas.microsoft.com/office/powerpoint/2010/main" val="3557487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F50137-12C6-4742-87FD-E3C8E3E38F13}"/>
              </a:ext>
            </a:extLst>
          </p:cNvPr>
          <p:cNvSpPr/>
          <p:nvPr/>
        </p:nvSpPr>
        <p:spPr>
          <a:xfrm>
            <a:off x="1888071" y="333116"/>
            <a:ext cx="5375511" cy="603883"/>
          </a:xfrm>
          <a:prstGeom prst="rect">
            <a:avLst/>
          </a:prstGeom>
        </p:spPr>
        <p:txBody>
          <a:bodyPr wrap="none">
            <a:spAutoFit/>
          </a:bodyPr>
          <a:lstStyle/>
          <a:p>
            <a:r>
              <a:rPr lang="en-US" sz="3324"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Domains/Success Statements</a:t>
            </a:r>
            <a:endParaRPr lang="en-US" sz="1662" dirty="0">
              <a:solidFill>
                <a:srgbClr val="0070C0"/>
              </a:solidFill>
            </a:endParaRPr>
          </a:p>
        </p:txBody>
      </p:sp>
      <p:sp>
        <p:nvSpPr>
          <p:cNvPr id="6" name="TextBox 5">
            <a:extLst>
              <a:ext uri="{FF2B5EF4-FFF2-40B4-BE49-F238E27FC236}">
                <a16:creationId xmlns:a16="http://schemas.microsoft.com/office/drawing/2014/main" id="{8C5666D6-0E86-40BB-90FC-D9003C91DB3B}"/>
              </a:ext>
            </a:extLst>
          </p:cNvPr>
          <p:cNvSpPr txBox="1"/>
          <p:nvPr/>
        </p:nvSpPr>
        <p:spPr>
          <a:xfrm>
            <a:off x="209617" y="989518"/>
            <a:ext cx="8724766" cy="4878964"/>
          </a:xfrm>
          <a:prstGeom prst="rect">
            <a:avLst/>
          </a:prstGeom>
          <a:noFill/>
        </p:spPr>
        <p:txBody>
          <a:bodyPr wrap="square" rtlCol="0">
            <a:spAutoFit/>
          </a:bodyPr>
          <a:lstStyle/>
          <a:p>
            <a:pPr marL="422178" indent="-422178">
              <a:spcAft>
                <a:spcPts val="1800"/>
              </a:spcAft>
              <a:buFont typeface="+mj-lt"/>
              <a:buAutoNum type="arabicPeriod"/>
            </a:pPr>
            <a:r>
              <a:rPr lang="en-US" sz="2000" b="1" dirty="0"/>
              <a:t>Community:</a:t>
            </a:r>
            <a:r>
              <a:rPr lang="en-US" sz="2000" b="1" dirty="0">
                <a:ea typeface="Calibri" panose="020F0502020204030204" pitchFamily="34" charset="0"/>
                <a:cs typeface="Times New Roman" panose="02020603050405020304" pitchFamily="18" charset="0"/>
              </a:rPr>
              <a:t> </a:t>
            </a:r>
            <a:r>
              <a:rPr lang="en-US" sz="2000" dirty="0">
                <a:ea typeface="Calibri" panose="020F0502020204030204" pitchFamily="34" charset="0"/>
                <a:cs typeface="Times New Roman" panose="02020603050405020304" pitchFamily="18" charset="0"/>
              </a:rPr>
              <a:t>AIHA will foster networking, communication, engagement and interaction in our membership and among our professional communities, and work towards achieving common goals.</a:t>
            </a:r>
          </a:p>
          <a:p>
            <a:pPr marL="422178" indent="-422178">
              <a:lnSpc>
                <a:spcPct val="107000"/>
              </a:lnSpc>
              <a:spcAft>
                <a:spcPts val="1800"/>
              </a:spcAft>
              <a:buFont typeface="+mj-lt"/>
              <a:buAutoNum type="arabicPeriod"/>
            </a:pPr>
            <a:r>
              <a:rPr lang="en-US" sz="2000" b="1" dirty="0">
                <a:ea typeface="Calibri" panose="020F0502020204030204" pitchFamily="34" charset="0"/>
                <a:cs typeface="Times New Roman" panose="02020603050405020304" pitchFamily="18" charset="0"/>
              </a:rPr>
              <a:t>Awareness: </a:t>
            </a:r>
            <a:r>
              <a:rPr lang="en-US" sz="2000" dirty="0">
                <a:ea typeface="Calibri" panose="020F0502020204030204" pitchFamily="34" charset="0"/>
                <a:cs typeface="Times New Roman" panose="02020603050405020304" pitchFamily="18" charset="0"/>
              </a:rPr>
              <a:t>AIHA will promote the practice of IH to increase awareness of its value and to sustain the future of our organization and profession.</a:t>
            </a:r>
          </a:p>
          <a:p>
            <a:pPr marL="422178" indent="-422178">
              <a:lnSpc>
                <a:spcPct val="107000"/>
              </a:lnSpc>
              <a:spcAft>
                <a:spcPts val="1800"/>
              </a:spcAft>
              <a:buFont typeface="+mj-lt"/>
              <a:buAutoNum type="arabicPeriod"/>
            </a:pPr>
            <a:r>
              <a:rPr lang="en-US" sz="2000" b="1" dirty="0">
                <a:ea typeface="Calibri" panose="020F0502020204030204" pitchFamily="34" charset="0"/>
                <a:cs typeface="Times New Roman" panose="02020603050405020304" pitchFamily="18" charset="0"/>
              </a:rPr>
              <a:t>Advancement / Dissemination of Knowledge: </a:t>
            </a:r>
            <a:r>
              <a:rPr lang="en-US" sz="2000" dirty="0">
                <a:ea typeface="Calibri" panose="020F0502020204030204" pitchFamily="34" charset="0"/>
                <a:cs typeface="Times New Roman" panose="02020603050405020304" pitchFamily="18" charset="0"/>
              </a:rPr>
              <a:t>AIHA will explore, develop and deliver cutting-edge educational resources to advance the profession of industrial hygiene.</a:t>
            </a:r>
          </a:p>
          <a:p>
            <a:pPr marL="422178" indent="-422178" defTabSz="844218">
              <a:lnSpc>
                <a:spcPct val="107000"/>
              </a:lnSpc>
              <a:spcAft>
                <a:spcPts val="1800"/>
              </a:spcAft>
              <a:buFont typeface="+mj-lt"/>
              <a:buAutoNum type="arabicPeriod"/>
            </a:pPr>
            <a:r>
              <a:rPr lang="en-US" sz="2000" b="1" dirty="0">
                <a:solidFill>
                  <a:prstClr val="black"/>
                </a:solidFill>
                <a:ea typeface="Calibri" panose="020F0502020204030204" pitchFamily="34" charset="0"/>
                <a:cs typeface="Times New Roman" panose="02020603050405020304" pitchFamily="18" charset="0"/>
              </a:rPr>
              <a:t>Integrity of IH Practice: </a:t>
            </a:r>
            <a:r>
              <a:rPr lang="en-US" sz="2000" dirty="0">
                <a:solidFill>
                  <a:prstClr val="black"/>
                </a:solidFill>
                <a:ea typeface="Calibri" panose="020F0502020204030204" pitchFamily="34" charset="0"/>
                <a:cs typeface="Times New Roman" panose="02020603050405020304" pitchFamily="18" charset="0"/>
              </a:rPr>
              <a:t>AIHA will identify, develop and maintain avenues to achieve excellence in standards of IH practice.</a:t>
            </a:r>
          </a:p>
          <a:p>
            <a:pPr marL="422178" indent="-422178">
              <a:lnSpc>
                <a:spcPct val="107000"/>
              </a:lnSpc>
              <a:spcAft>
                <a:spcPts val="1800"/>
              </a:spcAft>
              <a:buFont typeface="+mj-lt"/>
              <a:buAutoNum type="arabicPeriod"/>
            </a:pPr>
            <a:r>
              <a:rPr lang="en-US" sz="2000" b="1" dirty="0">
                <a:ea typeface="Calibri" panose="020F0502020204030204" pitchFamily="34" charset="0"/>
                <a:cs typeface="Times New Roman" panose="02020603050405020304" pitchFamily="18" charset="0"/>
              </a:rPr>
              <a:t>Advocacy: </a:t>
            </a:r>
            <a:r>
              <a:rPr lang="en-US" sz="2000" dirty="0">
                <a:ea typeface="Calibri" panose="020F0502020204030204" pitchFamily="34" charset="0"/>
                <a:cs typeface="Times New Roman" panose="02020603050405020304" pitchFamily="18" charset="0"/>
              </a:rPr>
              <a:t>AIHA will advance public</a:t>
            </a:r>
            <a:r>
              <a:rPr lang="en-US" sz="2000" strike="sngStrike" dirty="0">
                <a:ea typeface="Calibri" panose="020F0502020204030204" pitchFamily="34" charset="0"/>
                <a:cs typeface="Times New Roman" panose="02020603050405020304" pitchFamily="18" charset="0"/>
              </a:rPr>
              <a:t> </a:t>
            </a:r>
            <a:r>
              <a:rPr lang="en-US" sz="2000" dirty="0">
                <a:ea typeface="Calibri" panose="020F0502020204030204" pitchFamily="34" charset="0"/>
                <a:cs typeface="Times New Roman" panose="02020603050405020304" pitchFamily="18" charset="0"/>
              </a:rPr>
              <a:t>policies that protect the profession and foster worker health and safety. </a:t>
            </a:r>
          </a:p>
        </p:txBody>
      </p:sp>
      <p:sp>
        <p:nvSpPr>
          <p:cNvPr id="4" name="Slide Number Placeholder 1">
            <a:extLst>
              <a:ext uri="{FF2B5EF4-FFF2-40B4-BE49-F238E27FC236}">
                <a16:creationId xmlns:a16="http://schemas.microsoft.com/office/drawing/2014/main" id="{077AD768-12C3-470E-A9F9-481EDCD36730}"/>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4</a:t>
            </a:fld>
            <a:endParaRPr lang="en-US" dirty="0"/>
          </a:p>
        </p:txBody>
      </p:sp>
    </p:spTree>
    <p:extLst>
      <p:ext uri="{BB962C8B-B14F-4D97-AF65-F5344CB8AC3E}">
        <p14:creationId xmlns:p14="http://schemas.microsoft.com/office/powerpoint/2010/main" val="131828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8453A72-5098-426B-8F04-7A9C9FF90357}" type="slidenum">
              <a:rPr lang="en-US" smtClean="0">
                <a:solidFill>
                  <a:prstClr val="white"/>
                </a:solidFill>
              </a:rPr>
              <a:pPr/>
              <a:t>5</a:t>
            </a:fld>
            <a:endParaRPr lang="en-US" dirty="0">
              <a:solidFill>
                <a:prstClr val="white"/>
              </a:solidFill>
            </a:endParaRPr>
          </a:p>
        </p:txBody>
      </p:sp>
      <p:sp>
        <p:nvSpPr>
          <p:cNvPr id="10" name="Title 1">
            <a:extLst>
              <a:ext uri="{FF2B5EF4-FFF2-40B4-BE49-F238E27FC236}">
                <a16:creationId xmlns:a16="http://schemas.microsoft.com/office/drawing/2014/main" id="{749C138A-ADAF-4F2B-BBCA-B2FCE46643A8}"/>
              </a:ext>
            </a:extLst>
          </p:cNvPr>
          <p:cNvSpPr>
            <a:spLocks noGrp="1"/>
          </p:cNvSpPr>
          <p:nvPr>
            <p:ph type="title"/>
          </p:nvPr>
        </p:nvSpPr>
        <p:spPr>
          <a:xfrm>
            <a:off x="533400" y="152400"/>
            <a:ext cx="8229600" cy="1143000"/>
          </a:xfrm>
        </p:spPr>
        <p:txBody>
          <a:bodyPr/>
          <a:lstStyle/>
          <a:p>
            <a:pPr algn="ctr"/>
            <a:r>
              <a:rPr lang="en-US" b="1" dirty="0"/>
              <a:t>COMMUNITY</a:t>
            </a:r>
          </a:p>
        </p:txBody>
      </p:sp>
      <p:pic>
        <p:nvPicPr>
          <p:cNvPr id="12" name="Picture 11" descr="A picture containing person, indoor&#10;&#10;Description generated with high confidence">
            <a:extLst>
              <a:ext uri="{FF2B5EF4-FFF2-40B4-BE49-F238E27FC236}">
                <a16:creationId xmlns:a16="http://schemas.microsoft.com/office/drawing/2014/main" id="{62A3C4B8-E90B-41C6-B6AC-E35864F86B0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46902" y="1481980"/>
            <a:ext cx="7206498" cy="4233020"/>
          </a:xfrm>
          <a:prstGeom prst="rect">
            <a:avLst/>
          </a:prstGeom>
        </p:spPr>
      </p:pic>
    </p:spTree>
    <p:extLst>
      <p:ext uri="{BB962C8B-B14F-4D97-AF65-F5344CB8AC3E}">
        <p14:creationId xmlns:p14="http://schemas.microsoft.com/office/powerpoint/2010/main" val="3378688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56869-9B60-4419-9C7B-B53AEFE7BD4A}"/>
              </a:ext>
            </a:extLst>
          </p:cNvPr>
          <p:cNvSpPr>
            <a:spLocks noGrp="1"/>
          </p:cNvSpPr>
          <p:nvPr>
            <p:ph idx="1"/>
          </p:nvPr>
        </p:nvSpPr>
        <p:spPr>
          <a:xfrm>
            <a:off x="228600" y="1752600"/>
            <a:ext cx="8632902" cy="4435022"/>
          </a:xfrm>
        </p:spPr>
        <p:txBody>
          <a:bodyPr>
            <a:noAutofit/>
          </a:bodyPr>
          <a:lstStyle/>
          <a:p>
            <a:endParaRPr lang="en-US" sz="2800" dirty="0">
              <a:latin typeface="Calibri" panose="020F0502020204030204" pitchFamily="34" charset="0"/>
            </a:endParaRPr>
          </a:p>
          <a:p>
            <a:pPr marL="0" indent="0">
              <a:buNone/>
            </a:pPr>
            <a:r>
              <a:rPr lang="en-US" sz="1800" dirty="0">
                <a:latin typeface="Calibri" panose="020F0502020204030204" pitchFamily="34" charset="0"/>
              </a:rPr>
              <a:t>.</a:t>
            </a:r>
          </a:p>
        </p:txBody>
      </p:sp>
      <p:sp>
        <p:nvSpPr>
          <p:cNvPr id="2" name="Slide Number Placeholder 1">
            <a:extLst>
              <a:ext uri="{FF2B5EF4-FFF2-40B4-BE49-F238E27FC236}">
                <a16:creationId xmlns:a16="http://schemas.microsoft.com/office/drawing/2014/main" id="{6855D43E-2219-4A9A-A74C-B66CAF97F28D}"/>
              </a:ext>
            </a:extLst>
          </p:cNvPr>
          <p:cNvSpPr>
            <a:spLocks noGrp="1"/>
          </p:cNvSpPr>
          <p:nvPr>
            <p:ph type="sldNum" sz="quarter" idx="12"/>
          </p:nvPr>
        </p:nvSpPr>
        <p:spPr/>
        <p:txBody>
          <a:bodyPr/>
          <a:lstStyle/>
          <a:p>
            <a:fld id="{38453A72-5098-426B-8F04-7A9C9FF90357}" type="slidenum">
              <a:rPr lang="en-US" smtClean="0"/>
              <a:t>6</a:t>
            </a:fld>
            <a:endParaRPr lang="en-US" dirty="0"/>
          </a:p>
        </p:txBody>
      </p:sp>
      <p:pic>
        <p:nvPicPr>
          <p:cNvPr id="12" name="Picture 11">
            <a:extLst>
              <a:ext uri="{FF2B5EF4-FFF2-40B4-BE49-F238E27FC236}">
                <a16:creationId xmlns:a16="http://schemas.microsoft.com/office/drawing/2014/main" id="{F7CBA4BB-7DC0-48F4-87A6-D541239F4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47800"/>
            <a:ext cx="9153412" cy="4559798"/>
          </a:xfrm>
          <a:prstGeom prst="rect">
            <a:avLst/>
          </a:prstGeom>
        </p:spPr>
      </p:pic>
      <p:pic>
        <p:nvPicPr>
          <p:cNvPr id="16" name="Picture 15">
            <a:extLst>
              <a:ext uri="{FF2B5EF4-FFF2-40B4-BE49-F238E27FC236}">
                <a16:creationId xmlns:a16="http://schemas.microsoft.com/office/drawing/2014/main" id="{0BAEB0E2-3111-4C07-BCCE-05BF56C9FB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5961" y="172566"/>
            <a:ext cx="2003239" cy="539666"/>
          </a:xfrm>
          <a:prstGeom prst="rect">
            <a:avLst/>
          </a:prstGeom>
        </p:spPr>
      </p:pic>
      <p:pic>
        <p:nvPicPr>
          <p:cNvPr id="18" name="Picture 17" descr="A close up of a device&#10;&#10;Description generated with high confidence">
            <a:extLst>
              <a:ext uri="{FF2B5EF4-FFF2-40B4-BE49-F238E27FC236}">
                <a16:creationId xmlns:a16="http://schemas.microsoft.com/office/drawing/2014/main" id="{15D17A24-A8BA-4A62-B6D9-C09C285086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2790" y="172736"/>
            <a:ext cx="2002610" cy="539496"/>
          </a:xfrm>
          <a:prstGeom prst="rect">
            <a:avLst/>
          </a:prstGeom>
        </p:spPr>
      </p:pic>
      <p:pic>
        <p:nvPicPr>
          <p:cNvPr id="20" name="Picture 19">
            <a:extLst>
              <a:ext uri="{FF2B5EF4-FFF2-40B4-BE49-F238E27FC236}">
                <a16:creationId xmlns:a16="http://schemas.microsoft.com/office/drawing/2014/main" id="{C43A7850-5621-42AD-9118-DEF3077BC9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05801" y="790956"/>
            <a:ext cx="2002609" cy="539496"/>
          </a:xfrm>
          <a:prstGeom prst="rect">
            <a:avLst/>
          </a:prstGeom>
        </p:spPr>
      </p:pic>
      <p:pic>
        <p:nvPicPr>
          <p:cNvPr id="22" name="Picture 21" descr="A close up of a logo&#10;&#10;Description generated with high confidence">
            <a:extLst>
              <a:ext uri="{FF2B5EF4-FFF2-40B4-BE49-F238E27FC236}">
                <a16:creationId xmlns:a16="http://schemas.microsoft.com/office/drawing/2014/main" id="{F41CDF85-E9D0-4F5B-8950-D7E6DCA313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2791" y="790956"/>
            <a:ext cx="2002609" cy="539496"/>
          </a:xfrm>
          <a:prstGeom prst="rect">
            <a:avLst/>
          </a:prstGeom>
        </p:spPr>
      </p:pic>
      <p:pic>
        <p:nvPicPr>
          <p:cNvPr id="24" name="Picture 23" descr="A close up of a logo&#10;&#10;Description generated with very high confidence">
            <a:extLst>
              <a:ext uri="{FF2B5EF4-FFF2-40B4-BE49-F238E27FC236}">
                <a16:creationId xmlns:a16="http://schemas.microsoft.com/office/drawing/2014/main" id="{B6FA20E5-F206-4466-8867-374188484485}"/>
              </a:ext>
            </a:extLst>
          </p:cNvPr>
          <p:cNvPicPr>
            <a:picLocks noChangeAspect="1"/>
          </p:cNvPicPr>
          <p:nvPr/>
        </p:nvPicPr>
        <p:blipFill rotWithShape="1">
          <a:blip r:embed="rId8">
            <a:extLst>
              <a:ext uri="{28A0092B-C50C-407E-A947-70E740481C1C}">
                <a14:useLocalDpi xmlns:a14="http://schemas.microsoft.com/office/drawing/2010/main" val="0"/>
              </a:ext>
            </a:extLst>
          </a:blip>
          <a:srcRect l="31613" t="8960" r="9355" b="50000"/>
          <a:stretch/>
        </p:blipFill>
        <p:spPr>
          <a:xfrm>
            <a:off x="103280" y="38362"/>
            <a:ext cx="4175941" cy="1409438"/>
          </a:xfrm>
          <a:prstGeom prst="rect">
            <a:avLst/>
          </a:prstGeom>
        </p:spPr>
      </p:pic>
      <p:pic>
        <p:nvPicPr>
          <p:cNvPr id="26" name="Picture 25">
            <a:extLst>
              <a:ext uri="{FF2B5EF4-FFF2-40B4-BE49-F238E27FC236}">
                <a16:creationId xmlns:a16="http://schemas.microsoft.com/office/drawing/2014/main" id="{960EDCE8-B504-48DE-964E-0DDFA4D3AF9D}"/>
              </a:ext>
            </a:extLst>
          </p:cNvPr>
          <p:cNvPicPr>
            <a:picLocks noChangeAspect="1"/>
          </p:cNvPicPr>
          <p:nvPr/>
        </p:nvPicPr>
        <p:blipFill rotWithShape="1">
          <a:blip r:embed="rId9"/>
          <a:srcRect l="8333" t="30741" r="62501" b="48172"/>
          <a:stretch/>
        </p:blipFill>
        <p:spPr>
          <a:xfrm>
            <a:off x="4038600" y="4475870"/>
            <a:ext cx="2303230" cy="936696"/>
          </a:xfrm>
          <a:prstGeom prst="rect">
            <a:avLst/>
          </a:prstGeom>
        </p:spPr>
      </p:pic>
      <p:pic>
        <p:nvPicPr>
          <p:cNvPr id="30" name="Picture 29">
            <a:extLst>
              <a:ext uri="{FF2B5EF4-FFF2-40B4-BE49-F238E27FC236}">
                <a16:creationId xmlns:a16="http://schemas.microsoft.com/office/drawing/2014/main" id="{863ADB94-BBD5-4490-A27E-1898D1C43BB0}"/>
              </a:ext>
            </a:extLst>
          </p:cNvPr>
          <p:cNvPicPr>
            <a:picLocks noChangeAspect="1"/>
          </p:cNvPicPr>
          <p:nvPr/>
        </p:nvPicPr>
        <p:blipFill rotWithShape="1">
          <a:blip r:embed="rId9"/>
          <a:srcRect l="8333" t="53709" r="62501" b="25204"/>
          <a:stretch/>
        </p:blipFill>
        <p:spPr>
          <a:xfrm>
            <a:off x="2355033" y="3236067"/>
            <a:ext cx="2303230" cy="936696"/>
          </a:xfrm>
          <a:prstGeom prst="rect">
            <a:avLst/>
          </a:prstGeom>
        </p:spPr>
      </p:pic>
      <p:pic>
        <p:nvPicPr>
          <p:cNvPr id="31" name="Picture 30">
            <a:extLst>
              <a:ext uri="{FF2B5EF4-FFF2-40B4-BE49-F238E27FC236}">
                <a16:creationId xmlns:a16="http://schemas.microsoft.com/office/drawing/2014/main" id="{C903E2F9-89C7-434F-83CF-389C378844A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6726" t="16666" r="38988" b="42382"/>
          <a:stretch/>
        </p:blipFill>
        <p:spPr>
          <a:xfrm>
            <a:off x="906133" y="3104226"/>
            <a:ext cx="771367" cy="9755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contourClr>
              <a:srgbClr val="969696"/>
            </a:contourClr>
          </a:sp3d>
        </p:spPr>
      </p:pic>
      <p:pic>
        <p:nvPicPr>
          <p:cNvPr id="32" name="Picture 31">
            <a:extLst>
              <a:ext uri="{FF2B5EF4-FFF2-40B4-BE49-F238E27FC236}">
                <a16:creationId xmlns:a16="http://schemas.microsoft.com/office/drawing/2014/main" id="{B493A375-BC86-4247-B8A7-CE30CE1BFAF8}"/>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935" t="4839" r="-935" b="4732"/>
          <a:stretch/>
        </p:blipFill>
        <p:spPr>
          <a:xfrm>
            <a:off x="2895600" y="1752600"/>
            <a:ext cx="771367" cy="9765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contourClr>
              <a:srgbClr val="969696"/>
            </a:contourClr>
          </a:sp3d>
        </p:spPr>
      </p:pic>
      <p:pic>
        <p:nvPicPr>
          <p:cNvPr id="33" name="Picture 32">
            <a:extLst>
              <a:ext uri="{FF2B5EF4-FFF2-40B4-BE49-F238E27FC236}">
                <a16:creationId xmlns:a16="http://schemas.microsoft.com/office/drawing/2014/main" id="{40C191E6-4C24-4C85-BC65-88D220313F39}"/>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3652" b="6043"/>
          <a:stretch/>
        </p:blipFill>
        <p:spPr>
          <a:xfrm>
            <a:off x="2811133" y="4626238"/>
            <a:ext cx="771367" cy="9757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contourClr>
              <a:srgbClr val="969696"/>
            </a:contourClr>
          </a:sp3d>
        </p:spPr>
      </p:pic>
      <p:pic>
        <p:nvPicPr>
          <p:cNvPr id="34" name="Picture 33" descr="A group of people posing for the camera&#10;&#10;Description generated with very high confidence">
            <a:extLst>
              <a:ext uri="{FF2B5EF4-FFF2-40B4-BE49-F238E27FC236}">
                <a16:creationId xmlns:a16="http://schemas.microsoft.com/office/drawing/2014/main" id="{D0C2AE74-2797-4706-87FF-FCBA02A0376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0937" y="4305701"/>
            <a:ext cx="2154096" cy="1615572"/>
          </a:xfrm>
          <a:prstGeom prst="rect">
            <a:avLst/>
          </a:prstGeom>
        </p:spPr>
      </p:pic>
      <p:pic>
        <p:nvPicPr>
          <p:cNvPr id="36" name="Picture 35" descr="A picture containing man, floor&#10;&#10;Description generated with high confidence">
            <a:extLst>
              <a:ext uri="{FF2B5EF4-FFF2-40B4-BE49-F238E27FC236}">
                <a16:creationId xmlns:a16="http://schemas.microsoft.com/office/drawing/2014/main" id="{74D66D79-735E-4491-AA38-85CED534F4C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6715" y="1629277"/>
            <a:ext cx="2317657" cy="1303683"/>
          </a:xfrm>
          <a:prstGeom prst="rect">
            <a:avLst/>
          </a:prstGeom>
        </p:spPr>
      </p:pic>
    </p:spTree>
    <p:extLst>
      <p:ext uri="{BB962C8B-B14F-4D97-AF65-F5344CB8AC3E}">
        <p14:creationId xmlns:p14="http://schemas.microsoft.com/office/powerpoint/2010/main" val="372260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787" y="1306867"/>
            <a:ext cx="8915400" cy="4525963"/>
          </a:xfrm>
        </p:spPr>
        <p:txBody>
          <a:bodyPr>
            <a:normAutofit/>
          </a:bodyPr>
          <a:lstStyle/>
          <a:p>
            <a:pPr marL="0" indent="0" algn="ctr">
              <a:buNone/>
            </a:pPr>
            <a:r>
              <a:rPr lang="en-US" sz="2400" dirty="0">
                <a:latin typeface="Calibri" panose="020F0502020204030204" pitchFamily="34" charset="0"/>
              </a:rPr>
              <a:t>Each level of an IH professional's career can be described by the relevant </a:t>
            </a:r>
            <a:r>
              <a:rPr lang="en-US" sz="2400" dirty="0">
                <a:effectLst>
                  <a:outerShdw blurRad="38100" dist="38100" dir="2700000" algn="tl">
                    <a:srgbClr val="000000">
                      <a:alpha val="43137"/>
                    </a:srgbClr>
                  </a:outerShdw>
                </a:effectLst>
                <a:latin typeface="Calibri" panose="020F0502020204030204" pitchFamily="34" charset="0"/>
              </a:rPr>
              <a:t>technical</a:t>
            </a:r>
            <a:r>
              <a:rPr lang="en-US" sz="2400" dirty="0">
                <a:latin typeface="Calibri" panose="020F0502020204030204" pitchFamily="34" charset="0"/>
              </a:rPr>
              <a:t>, m</a:t>
            </a:r>
            <a:r>
              <a:rPr lang="en-US" sz="2400" dirty="0">
                <a:effectLst>
                  <a:outerShdw blurRad="38100" dist="38100" dir="2700000" algn="tl">
                    <a:srgbClr val="000000">
                      <a:alpha val="43137"/>
                    </a:srgbClr>
                  </a:outerShdw>
                </a:effectLst>
                <a:latin typeface="Calibri" panose="020F0502020204030204" pitchFamily="34" charset="0"/>
              </a:rPr>
              <a:t>anagement</a:t>
            </a:r>
            <a:r>
              <a:rPr lang="en-US" sz="2400" dirty="0">
                <a:latin typeface="Calibri" panose="020F0502020204030204" pitchFamily="34" charset="0"/>
              </a:rPr>
              <a:t>, and </a:t>
            </a:r>
            <a:r>
              <a:rPr lang="en-US" sz="2400" dirty="0">
                <a:effectLst>
                  <a:outerShdw blurRad="38100" dist="38100" dir="2700000" algn="tl">
                    <a:srgbClr val="000000">
                      <a:alpha val="43137"/>
                    </a:srgbClr>
                  </a:outerShdw>
                </a:effectLst>
                <a:latin typeface="Calibri" panose="020F0502020204030204" pitchFamily="34" charset="0"/>
              </a:rPr>
              <a:t>leadership</a:t>
            </a:r>
            <a:r>
              <a:rPr lang="en-US" sz="2400" dirty="0">
                <a:latin typeface="Calibri" panose="020F0502020204030204" pitchFamily="34" charset="0"/>
              </a:rPr>
              <a:t> skills.</a:t>
            </a:r>
            <a:endParaRPr lang="en-US" sz="2400" dirty="0"/>
          </a:p>
          <a:p>
            <a:pPr marL="0" indent="0">
              <a:buNone/>
            </a:pPr>
            <a:endParaRPr lang="en-US" sz="2400" dirty="0"/>
          </a:p>
          <a:p>
            <a:pPr marL="0" indent="0">
              <a:buNone/>
              <a:tabLst>
                <a:tab pos="1149350" algn="l"/>
                <a:tab pos="5486400" algn="l"/>
              </a:tabLst>
            </a:pPr>
            <a:r>
              <a:rPr lang="en-US" sz="2400" dirty="0"/>
              <a:t>	</a:t>
            </a:r>
            <a:r>
              <a:rPr lang="en-US" sz="2400" dirty="0">
                <a:latin typeface="Calibri" panose="020F0502020204030204" pitchFamily="34" charset="0"/>
              </a:rPr>
              <a:t>	</a:t>
            </a:r>
          </a:p>
          <a:p>
            <a:pPr marL="0" indent="0">
              <a:buNone/>
              <a:tabLst>
                <a:tab pos="1149350" algn="l"/>
                <a:tab pos="5486400" algn="l"/>
              </a:tabLst>
            </a:pPr>
            <a:endParaRPr lang="en-US" sz="1400" dirty="0">
              <a:latin typeface="Calibri" panose="020F0502020204030204" pitchFamily="34" charset="0"/>
            </a:endParaRPr>
          </a:p>
          <a:p>
            <a:pPr marL="0" indent="0">
              <a:buNone/>
              <a:tabLst>
                <a:tab pos="1149350" algn="l"/>
                <a:tab pos="5486400" algn="l"/>
              </a:tabLst>
            </a:pPr>
            <a:r>
              <a:rPr lang="en-US" sz="2400" dirty="0">
                <a:latin typeface="Calibri" panose="020F0502020204030204" pitchFamily="34" charset="0"/>
              </a:rPr>
              <a:t>	</a:t>
            </a:r>
          </a:p>
          <a:p>
            <a:pPr marL="0" indent="0">
              <a:buNone/>
              <a:tabLst>
                <a:tab pos="1149350" algn="l"/>
                <a:tab pos="5486400" algn="l"/>
              </a:tabLst>
            </a:pPr>
            <a:r>
              <a:rPr lang="en-US" sz="2400" dirty="0">
                <a:latin typeface="Calibri" panose="020F0502020204030204" pitchFamily="34" charset="0"/>
              </a:rPr>
              <a:t>	</a:t>
            </a:r>
            <a:endParaRPr lang="en-US" sz="2000" dirty="0"/>
          </a:p>
          <a:p>
            <a:pPr marL="0" indent="0">
              <a:buNone/>
              <a:tabLst>
                <a:tab pos="1149350" algn="l"/>
                <a:tab pos="5486400" algn="l"/>
              </a:tabLst>
            </a:pPr>
            <a:endParaRPr lang="en-US" sz="2000" dirty="0"/>
          </a:p>
          <a:p>
            <a:pPr marL="0" indent="0">
              <a:buNone/>
            </a:pPr>
            <a:endParaRPr lang="en-US" sz="2400" dirty="0"/>
          </a:p>
        </p:txBody>
      </p:sp>
      <p:pic>
        <p:nvPicPr>
          <p:cNvPr id="3074" name="Picture 2" descr="https://www.aiha.org/PublishingImages/Student.jpg">
            <a:hlinkClick r:id="rId3" tooltip="Student/Inter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907" y="2516004"/>
            <a:ext cx="1167584" cy="116758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www.aiha.org/PublishingImages/Professional.jpg">
            <a:hlinkClick r:id="rId5" tooltip="Professional"/>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1" y="2502545"/>
            <a:ext cx="1143000" cy="114300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D68540F-AFED-4AA9-A2B1-EF786BF9F637}"/>
              </a:ext>
            </a:extLst>
          </p:cNvPr>
          <p:cNvSpPr>
            <a:spLocks noGrp="1"/>
          </p:cNvSpPr>
          <p:nvPr>
            <p:ph type="sldNum" sz="quarter" idx="12"/>
          </p:nvPr>
        </p:nvSpPr>
        <p:spPr/>
        <p:txBody>
          <a:bodyPr/>
          <a:lstStyle/>
          <a:p>
            <a:fld id="{38453A72-5098-426B-8F04-7A9C9FF90357}" type="slidenum">
              <a:rPr lang="en-US" smtClean="0"/>
              <a:t>7</a:t>
            </a:fld>
            <a:endParaRPr lang="en-US" dirty="0"/>
          </a:p>
        </p:txBody>
      </p:sp>
      <p:pic>
        <p:nvPicPr>
          <p:cNvPr id="10" name="Picture 8" descr="https://www.aiha.org/PublishingImages/SeniorProfessional.jpg">
            <a:hlinkClick r:id="rId7" tooltip="Senior Professional"/>
            <a:extLst>
              <a:ext uri="{FF2B5EF4-FFF2-40B4-BE49-F238E27FC236}">
                <a16:creationId xmlns:a16="http://schemas.microsoft.com/office/drawing/2014/main" id="{10E8053D-EF43-40BC-87B7-9224410745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716" y="4428218"/>
            <a:ext cx="1138420" cy="11384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B4D0F1A-5EAB-424E-9F53-513C78A17100}"/>
              </a:ext>
            </a:extLst>
          </p:cNvPr>
          <p:cNvSpPr txBox="1"/>
          <p:nvPr/>
        </p:nvSpPr>
        <p:spPr>
          <a:xfrm>
            <a:off x="198878" y="3793369"/>
            <a:ext cx="2040643" cy="381000"/>
          </a:xfrm>
          <a:prstGeom prst="rect">
            <a:avLst/>
          </a:prstGeom>
          <a:noFill/>
        </p:spPr>
        <p:txBody>
          <a:bodyPr wrap="square" rtlCol="0">
            <a:spAutoFit/>
          </a:bodyPr>
          <a:lstStyle/>
          <a:p>
            <a:r>
              <a:rPr lang="en-US" dirty="0"/>
              <a:t>Student/Intern</a:t>
            </a:r>
          </a:p>
        </p:txBody>
      </p:sp>
      <p:sp>
        <p:nvSpPr>
          <p:cNvPr id="12" name="TextBox 11">
            <a:extLst>
              <a:ext uri="{FF2B5EF4-FFF2-40B4-BE49-F238E27FC236}">
                <a16:creationId xmlns:a16="http://schemas.microsoft.com/office/drawing/2014/main" id="{E4E14335-8F40-4CF1-939F-C04F5A774E92}"/>
              </a:ext>
            </a:extLst>
          </p:cNvPr>
          <p:cNvSpPr txBox="1"/>
          <p:nvPr/>
        </p:nvSpPr>
        <p:spPr>
          <a:xfrm>
            <a:off x="3490754" y="3805037"/>
            <a:ext cx="2227467" cy="369332"/>
          </a:xfrm>
          <a:prstGeom prst="rect">
            <a:avLst/>
          </a:prstGeom>
          <a:noFill/>
        </p:spPr>
        <p:txBody>
          <a:bodyPr wrap="square" rtlCol="0">
            <a:spAutoFit/>
          </a:bodyPr>
          <a:lstStyle/>
          <a:p>
            <a:r>
              <a:rPr lang="en-US" dirty="0"/>
              <a:t>Young Professional</a:t>
            </a:r>
          </a:p>
        </p:txBody>
      </p:sp>
      <p:sp>
        <p:nvSpPr>
          <p:cNvPr id="13" name="TextBox 12">
            <a:extLst>
              <a:ext uri="{FF2B5EF4-FFF2-40B4-BE49-F238E27FC236}">
                <a16:creationId xmlns:a16="http://schemas.microsoft.com/office/drawing/2014/main" id="{250C9857-AC01-4B60-8C46-4A0FBFD5E127}"/>
              </a:ext>
            </a:extLst>
          </p:cNvPr>
          <p:cNvSpPr txBox="1"/>
          <p:nvPr/>
        </p:nvSpPr>
        <p:spPr>
          <a:xfrm>
            <a:off x="6757865" y="3766298"/>
            <a:ext cx="2040643" cy="646331"/>
          </a:xfrm>
          <a:prstGeom prst="rect">
            <a:avLst/>
          </a:prstGeom>
          <a:noFill/>
        </p:spPr>
        <p:txBody>
          <a:bodyPr wrap="square" rtlCol="0">
            <a:spAutoFit/>
          </a:bodyPr>
          <a:lstStyle/>
          <a:p>
            <a:pPr algn="ctr"/>
            <a:r>
              <a:rPr lang="en-US" dirty="0"/>
              <a:t>Mid-Career</a:t>
            </a:r>
            <a:br>
              <a:rPr lang="en-US" dirty="0"/>
            </a:br>
            <a:r>
              <a:rPr lang="en-US" dirty="0"/>
              <a:t>Professional</a:t>
            </a:r>
          </a:p>
        </p:txBody>
      </p:sp>
      <p:sp>
        <p:nvSpPr>
          <p:cNvPr id="14" name="TextBox 13">
            <a:extLst>
              <a:ext uri="{FF2B5EF4-FFF2-40B4-BE49-F238E27FC236}">
                <a16:creationId xmlns:a16="http://schemas.microsoft.com/office/drawing/2014/main" id="{1AAB6B5A-4E4B-4426-BDD7-3EFE9D598B39}"/>
              </a:ext>
            </a:extLst>
          </p:cNvPr>
          <p:cNvSpPr txBox="1"/>
          <p:nvPr/>
        </p:nvSpPr>
        <p:spPr>
          <a:xfrm>
            <a:off x="1905000" y="5674184"/>
            <a:ext cx="2273919" cy="369332"/>
          </a:xfrm>
          <a:prstGeom prst="rect">
            <a:avLst/>
          </a:prstGeom>
          <a:noFill/>
        </p:spPr>
        <p:txBody>
          <a:bodyPr wrap="square" rtlCol="0">
            <a:spAutoFit/>
          </a:bodyPr>
          <a:lstStyle/>
          <a:p>
            <a:r>
              <a:rPr lang="en-US" dirty="0"/>
              <a:t>Senior Professional</a:t>
            </a:r>
          </a:p>
        </p:txBody>
      </p:sp>
      <p:sp>
        <p:nvSpPr>
          <p:cNvPr id="15" name="TextBox 14">
            <a:extLst>
              <a:ext uri="{FF2B5EF4-FFF2-40B4-BE49-F238E27FC236}">
                <a16:creationId xmlns:a16="http://schemas.microsoft.com/office/drawing/2014/main" id="{CFD4C388-1922-4C09-9329-EA21254652BF}"/>
              </a:ext>
            </a:extLst>
          </p:cNvPr>
          <p:cNvSpPr txBox="1"/>
          <p:nvPr/>
        </p:nvSpPr>
        <p:spPr>
          <a:xfrm>
            <a:off x="5029201" y="5648164"/>
            <a:ext cx="2514600" cy="369332"/>
          </a:xfrm>
          <a:prstGeom prst="rect">
            <a:avLst/>
          </a:prstGeom>
          <a:noFill/>
        </p:spPr>
        <p:txBody>
          <a:bodyPr wrap="square" rtlCol="0">
            <a:spAutoFit/>
          </a:bodyPr>
          <a:lstStyle/>
          <a:p>
            <a:r>
              <a:rPr lang="en-US" dirty="0"/>
              <a:t>Emeritus Professional</a:t>
            </a:r>
          </a:p>
        </p:txBody>
      </p:sp>
      <p:pic>
        <p:nvPicPr>
          <p:cNvPr id="16" name="Picture 2">
            <a:extLst>
              <a:ext uri="{FF2B5EF4-FFF2-40B4-BE49-F238E27FC236}">
                <a16:creationId xmlns:a16="http://schemas.microsoft.com/office/drawing/2014/main" id="{D50290C3-1020-41F2-8472-78C642314E8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82030"/>
          <a:stretch/>
        </p:blipFill>
        <p:spPr bwMode="auto">
          <a:xfrm>
            <a:off x="1919032" y="-113355"/>
            <a:ext cx="5370909" cy="1421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237BDA31-71D5-4662-98BF-DC42084BC034}"/>
              </a:ext>
            </a:extLst>
          </p:cNvPr>
          <p:cNvPicPr>
            <a:picLocks noChangeAspect="1"/>
          </p:cNvPicPr>
          <p:nvPr/>
        </p:nvPicPr>
        <p:blipFill>
          <a:blip r:embed="rId10"/>
          <a:stretch>
            <a:fillRect/>
          </a:stretch>
        </p:blipFill>
        <p:spPr>
          <a:xfrm>
            <a:off x="5587658" y="4387850"/>
            <a:ext cx="1231499" cy="1231499"/>
          </a:xfrm>
          <a:prstGeom prst="rect">
            <a:avLst/>
          </a:prstGeom>
        </p:spPr>
      </p:pic>
      <p:pic>
        <p:nvPicPr>
          <p:cNvPr id="6" name="Picture 5">
            <a:extLst>
              <a:ext uri="{FF2B5EF4-FFF2-40B4-BE49-F238E27FC236}">
                <a16:creationId xmlns:a16="http://schemas.microsoft.com/office/drawing/2014/main" id="{DB2B36E9-C343-4079-B6E3-0ED391FFF446}"/>
              </a:ext>
            </a:extLst>
          </p:cNvPr>
          <p:cNvPicPr>
            <a:picLocks noChangeAspect="1"/>
          </p:cNvPicPr>
          <p:nvPr/>
        </p:nvPicPr>
        <p:blipFill>
          <a:blip r:embed="rId11"/>
          <a:stretch>
            <a:fillRect/>
          </a:stretch>
        </p:blipFill>
        <p:spPr>
          <a:xfrm>
            <a:off x="7124700" y="2516004"/>
            <a:ext cx="1143000" cy="1143000"/>
          </a:xfrm>
          <a:prstGeom prst="rect">
            <a:avLst/>
          </a:prstGeom>
        </p:spPr>
      </p:pic>
    </p:spTree>
    <p:extLst>
      <p:ext uri="{BB962C8B-B14F-4D97-AF65-F5344CB8AC3E}">
        <p14:creationId xmlns:p14="http://schemas.microsoft.com/office/powerpoint/2010/main" val="348907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pPr algn="ctr"/>
            <a:r>
              <a:rPr lang="en-US" b="1" dirty="0"/>
              <a:t>AWARENESS</a:t>
            </a:r>
          </a:p>
        </p:txBody>
      </p:sp>
      <p:sp>
        <p:nvSpPr>
          <p:cNvPr id="3" name="Slide Number Placeholder 2"/>
          <p:cNvSpPr>
            <a:spLocks noGrp="1"/>
          </p:cNvSpPr>
          <p:nvPr>
            <p:ph type="sldNum" sz="quarter" idx="12"/>
          </p:nvPr>
        </p:nvSpPr>
        <p:spPr/>
        <p:txBody>
          <a:bodyPr/>
          <a:lstStyle/>
          <a:p>
            <a:fld id="{38453A72-5098-426B-8F04-7A9C9FF90357}" type="slidenum">
              <a:rPr lang="en-US" smtClean="0">
                <a:solidFill>
                  <a:prstClr val="white"/>
                </a:solidFill>
              </a:rPr>
              <a:pPr/>
              <a:t>8</a:t>
            </a:fld>
            <a:endParaRPr lang="en-US" dirty="0">
              <a:solidFill>
                <a:prstClr val="white"/>
              </a:solidFill>
            </a:endParaRPr>
          </a:p>
        </p:txBody>
      </p:sp>
      <p:pic>
        <p:nvPicPr>
          <p:cNvPr id="4" name="Picture 3">
            <a:extLst>
              <a:ext uri="{FF2B5EF4-FFF2-40B4-BE49-F238E27FC236}">
                <a16:creationId xmlns:a16="http://schemas.microsoft.com/office/drawing/2014/main" id="{334B8060-BEB0-40C6-A769-C79C71B10533}"/>
              </a:ext>
            </a:extLst>
          </p:cNvPr>
          <p:cNvPicPr>
            <a:picLocks noChangeAspect="1"/>
          </p:cNvPicPr>
          <p:nvPr/>
        </p:nvPicPr>
        <p:blipFill>
          <a:blip r:embed="rId3"/>
          <a:stretch>
            <a:fillRect/>
          </a:stretch>
        </p:blipFill>
        <p:spPr>
          <a:xfrm>
            <a:off x="1447522" y="1380566"/>
            <a:ext cx="6401355" cy="4096867"/>
          </a:xfrm>
          <a:prstGeom prst="rect">
            <a:avLst/>
          </a:prstGeom>
        </p:spPr>
      </p:pic>
    </p:spTree>
    <p:extLst>
      <p:ext uri="{BB962C8B-B14F-4D97-AF65-F5344CB8AC3E}">
        <p14:creationId xmlns:p14="http://schemas.microsoft.com/office/powerpoint/2010/main" val="483227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4D4755-D196-48A6-A341-DFC2F314BB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28600"/>
            <a:ext cx="7386637" cy="5895356"/>
          </a:xfrm>
          <a:prstGeom prst="rect">
            <a:avLst/>
          </a:prstGeom>
        </p:spPr>
      </p:pic>
      <p:sp>
        <p:nvSpPr>
          <p:cNvPr id="2" name="Slide Number Placeholder 1">
            <a:extLst>
              <a:ext uri="{FF2B5EF4-FFF2-40B4-BE49-F238E27FC236}">
                <a16:creationId xmlns:a16="http://schemas.microsoft.com/office/drawing/2014/main" id="{C7701ACF-DA16-4E5C-BC5A-B91F6AA74F3A}"/>
              </a:ext>
            </a:extLst>
          </p:cNvPr>
          <p:cNvSpPr>
            <a:spLocks noGrp="1"/>
          </p:cNvSpPr>
          <p:nvPr>
            <p:ph type="sldNum" sz="quarter" idx="12"/>
          </p:nvPr>
        </p:nvSpPr>
        <p:spPr/>
        <p:txBody>
          <a:bodyPr/>
          <a:lstStyle/>
          <a:p>
            <a:fld id="{38453A72-5098-426B-8F04-7A9C9FF90357}" type="slidenum">
              <a:rPr lang="en-US" smtClean="0"/>
              <a:t>9</a:t>
            </a:fld>
            <a:endParaRPr lang="en-US" dirty="0"/>
          </a:p>
        </p:txBody>
      </p:sp>
    </p:spTree>
    <p:extLst>
      <p:ext uri="{BB962C8B-B14F-4D97-AF65-F5344CB8AC3E}">
        <p14:creationId xmlns:p14="http://schemas.microsoft.com/office/powerpoint/2010/main" val="3030261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E00D01-CC75-4F08-B1AE-0E1ACF49C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743200"/>
            <a:ext cx="6705600" cy="3364258"/>
          </a:xfrm>
          <a:prstGeom prst="rect">
            <a:avLst/>
          </a:prstGeom>
        </p:spPr>
      </p:pic>
      <p:pic>
        <p:nvPicPr>
          <p:cNvPr id="5" name="Picture 4">
            <a:extLst>
              <a:ext uri="{FF2B5EF4-FFF2-40B4-BE49-F238E27FC236}">
                <a16:creationId xmlns:a16="http://schemas.microsoft.com/office/drawing/2014/main" id="{B2647E6A-A033-4F79-B0C1-5DE2C3F3ED25}"/>
              </a:ext>
            </a:extLst>
          </p:cNvPr>
          <p:cNvPicPr>
            <a:picLocks noChangeAspect="1"/>
          </p:cNvPicPr>
          <p:nvPr/>
        </p:nvPicPr>
        <p:blipFill rotWithShape="1">
          <a:blip r:embed="rId4">
            <a:extLst>
              <a:ext uri="{28A0092B-C50C-407E-A947-70E740481C1C}">
                <a14:useLocalDpi xmlns:a14="http://schemas.microsoft.com/office/drawing/2010/main" val="0"/>
              </a:ext>
            </a:extLst>
          </a:blip>
          <a:srcRect t="31032" b="36111"/>
          <a:stretch/>
        </p:blipFill>
        <p:spPr>
          <a:xfrm>
            <a:off x="1295400" y="750542"/>
            <a:ext cx="5867400" cy="1927817"/>
          </a:xfrm>
          <a:prstGeom prst="rect">
            <a:avLst/>
          </a:prstGeom>
        </p:spPr>
      </p:pic>
      <p:sp>
        <p:nvSpPr>
          <p:cNvPr id="2" name="Title 1">
            <a:extLst>
              <a:ext uri="{FF2B5EF4-FFF2-40B4-BE49-F238E27FC236}">
                <a16:creationId xmlns:a16="http://schemas.microsoft.com/office/drawing/2014/main" id="{07950F83-A4C1-4D6C-ABE7-F65DAF44EABE}"/>
              </a:ext>
            </a:extLst>
          </p:cNvPr>
          <p:cNvSpPr>
            <a:spLocks noGrp="1"/>
          </p:cNvSpPr>
          <p:nvPr>
            <p:ph type="title"/>
          </p:nvPr>
        </p:nvSpPr>
        <p:spPr/>
        <p:txBody>
          <a:bodyPr>
            <a:normAutofit fontScale="90000"/>
          </a:bodyPr>
          <a:lstStyle/>
          <a:p>
            <a:r>
              <a:rPr lang="en-US" dirty="0"/>
              <a:t>Public Awareness Outreach</a:t>
            </a:r>
            <a:br>
              <a:rPr lang="en-US" dirty="0"/>
            </a:br>
            <a:endParaRPr lang="en-US" dirty="0"/>
          </a:p>
        </p:txBody>
      </p:sp>
      <p:sp>
        <p:nvSpPr>
          <p:cNvPr id="8" name="Rectangle 7">
            <a:extLst>
              <a:ext uri="{FF2B5EF4-FFF2-40B4-BE49-F238E27FC236}">
                <a16:creationId xmlns:a16="http://schemas.microsoft.com/office/drawing/2014/main" id="{4EB2D2D6-719F-4E53-B391-17B7FF76A5C9}"/>
              </a:ext>
            </a:extLst>
          </p:cNvPr>
          <p:cNvSpPr/>
          <p:nvPr/>
        </p:nvSpPr>
        <p:spPr>
          <a:xfrm>
            <a:off x="457200" y="5748636"/>
            <a:ext cx="7315200" cy="307777"/>
          </a:xfrm>
          <a:prstGeom prst="rect">
            <a:avLst/>
          </a:prstGeom>
        </p:spPr>
        <p:txBody>
          <a:bodyPr wrap="square">
            <a:spAutoFit/>
          </a:bodyPr>
          <a:lstStyle/>
          <a:p>
            <a:r>
              <a:rPr lang="en-US" sz="1400" dirty="0">
                <a:hlinkClick r:id="rId5"/>
              </a:rPr>
              <a:t>https://www.aiha.org/about-ih/IH-Heroes/Pages/home.aspx</a:t>
            </a:r>
            <a:r>
              <a:rPr lang="en-US" sz="1400" dirty="0"/>
              <a:t> </a:t>
            </a:r>
          </a:p>
        </p:txBody>
      </p:sp>
      <p:sp>
        <p:nvSpPr>
          <p:cNvPr id="3" name="Slide Number Placeholder 2">
            <a:extLst>
              <a:ext uri="{FF2B5EF4-FFF2-40B4-BE49-F238E27FC236}">
                <a16:creationId xmlns:a16="http://schemas.microsoft.com/office/drawing/2014/main" id="{C8A62448-1357-4E1D-9050-E610CB523B25}"/>
              </a:ext>
            </a:extLst>
          </p:cNvPr>
          <p:cNvSpPr>
            <a:spLocks noGrp="1"/>
          </p:cNvSpPr>
          <p:nvPr>
            <p:ph type="sldNum" sz="quarter" idx="12"/>
          </p:nvPr>
        </p:nvSpPr>
        <p:spPr/>
        <p:txBody>
          <a:bodyPr/>
          <a:lstStyle/>
          <a:p>
            <a:fld id="{38453A72-5098-426B-8F04-7A9C9FF90357}" type="slidenum">
              <a:rPr lang="en-US" smtClean="0"/>
              <a:t>10</a:t>
            </a:fld>
            <a:endParaRPr lang="en-US" dirty="0"/>
          </a:p>
        </p:txBody>
      </p:sp>
    </p:spTree>
    <p:extLst>
      <p:ext uri="{BB962C8B-B14F-4D97-AF65-F5344CB8AC3E}">
        <p14:creationId xmlns:p14="http://schemas.microsoft.com/office/powerpoint/2010/main" val="762649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7C4BE2-DB50-4080-B4DB-A5929CE0EF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229069"/>
            <a:ext cx="5181600" cy="4604133"/>
          </a:xfrm>
          <a:prstGeom prst="rect">
            <a:avLst/>
          </a:prstGeom>
        </p:spPr>
      </p:pic>
      <p:sp>
        <p:nvSpPr>
          <p:cNvPr id="2" name="Title 1">
            <a:extLst>
              <a:ext uri="{FF2B5EF4-FFF2-40B4-BE49-F238E27FC236}">
                <a16:creationId xmlns:a16="http://schemas.microsoft.com/office/drawing/2014/main" id="{EFF524B5-C0EA-40F4-85A6-1BCD8916F6DD}"/>
              </a:ext>
            </a:extLst>
          </p:cNvPr>
          <p:cNvSpPr>
            <a:spLocks noGrp="1"/>
          </p:cNvSpPr>
          <p:nvPr>
            <p:ph type="title"/>
          </p:nvPr>
        </p:nvSpPr>
        <p:spPr/>
        <p:txBody>
          <a:bodyPr>
            <a:normAutofit fontScale="90000"/>
          </a:bodyPr>
          <a:lstStyle/>
          <a:p>
            <a:r>
              <a:rPr lang="en-US" dirty="0"/>
              <a:t>Public Awareness Outreach</a:t>
            </a:r>
            <a:br>
              <a:rPr lang="en-US" dirty="0"/>
            </a:br>
            <a:endParaRPr lang="en-US" dirty="0"/>
          </a:p>
        </p:txBody>
      </p:sp>
      <p:sp>
        <p:nvSpPr>
          <p:cNvPr id="5" name="Rectangle 4">
            <a:extLst>
              <a:ext uri="{FF2B5EF4-FFF2-40B4-BE49-F238E27FC236}">
                <a16:creationId xmlns:a16="http://schemas.microsoft.com/office/drawing/2014/main" id="{ED74135E-3E02-4752-B82D-35940D29945A}"/>
              </a:ext>
            </a:extLst>
          </p:cNvPr>
          <p:cNvSpPr/>
          <p:nvPr/>
        </p:nvSpPr>
        <p:spPr>
          <a:xfrm>
            <a:off x="428297" y="5715000"/>
            <a:ext cx="8686800" cy="307777"/>
          </a:xfrm>
          <a:prstGeom prst="rect">
            <a:avLst/>
          </a:prstGeom>
        </p:spPr>
        <p:txBody>
          <a:bodyPr wrap="square">
            <a:spAutoFit/>
          </a:bodyPr>
          <a:lstStyle/>
          <a:p>
            <a:r>
              <a:rPr lang="en-US" sz="1400" dirty="0">
                <a:hlinkClick r:id="rId4"/>
              </a:rPr>
              <a:t>https://www.aiha.org/get-involved/SafetyMattersCenter/Pages/default.aspx</a:t>
            </a:r>
            <a:endParaRPr lang="en-US" sz="1400" dirty="0"/>
          </a:p>
        </p:txBody>
      </p:sp>
      <p:sp>
        <p:nvSpPr>
          <p:cNvPr id="3" name="Slide Number Placeholder 2">
            <a:extLst>
              <a:ext uri="{FF2B5EF4-FFF2-40B4-BE49-F238E27FC236}">
                <a16:creationId xmlns:a16="http://schemas.microsoft.com/office/drawing/2014/main" id="{75E781C4-B196-457F-9937-AE3408B3C259}"/>
              </a:ext>
            </a:extLst>
          </p:cNvPr>
          <p:cNvSpPr>
            <a:spLocks noGrp="1"/>
          </p:cNvSpPr>
          <p:nvPr>
            <p:ph type="sldNum" sz="quarter" idx="12"/>
          </p:nvPr>
        </p:nvSpPr>
        <p:spPr/>
        <p:txBody>
          <a:bodyPr/>
          <a:lstStyle/>
          <a:p>
            <a:fld id="{38453A72-5098-426B-8F04-7A9C9FF90357}" type="slidenum">
              <a:rPr lang="en-US" smtClean="0"/>
              <a:pPr/>
              <a:t>11</a:t>
            </a:fld>
            <a:endParaRPr lang="en-US" dirty="0"/>
          </a:p>
        </p:txBody>
      </p:sp>
    </p:spTree>
    <p:extLst>
      <p:ext uri="{BB962C8B-B14F-4D97-AF65-F5344CB8AC3E}">
        <p14:creationId xmlns:p14="http://schemas.microsoft.com/office/powerpoint/2010/main" val="822939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pPr algn="ctr"/>
            <a:r>
              <a:rPr lang="en-US" b="1" dirty="0"/>
              <a:t>KNOWLEDGE</a:t>
            </a:r>
          </a:p>
        </p:txBody>
      </p:sp>
      <p:sp>
        <p:nvSpPr>
          <p:cNvPr id="3" name="Slide Number Placeholder 2"/>
          <p:cNvSpPr>
            <a:spLocks noGrp="1"/>
          </p:cNvSpPr>
          <p:nvPr>
            <p:ph type="sldNum" sz="quarter" idx="12"/>
          </p:nvPr>
        </p:nvSpPr>
        <p:spPr/>
        <p:txBody>
          <a:bodyPr/>
          <a:lstStyle/>
          <a:p>
            <a:fld id="{38453A72-5098-426B-8F04-7A9C9FF90357}" type="slidenum">
              <a:rPr lang="en-US" smtClean="0">
                <a:solidFill>
                  <a:prstClr val="white"/>
                </a:solidFill>
              </a:rPr>
              <a:pPr/>
              <a:t>12</a:t>
            </a:fld>
            <a:endParaRPr lang="en-US" dirty="0">
              <a:solidFill>
                <a:prstClr val="white"/>
              </a:solidFill>
            </a:endParaRPr>
          </a:p>
        </p:txBody>
      </p:sp>
      <p:pic>
        <p:nvPicPr>
          <p:cNvPr id="5" name="Picture 4" descr="A picture containing clipart&#10;&#10;Description generated with high confidence">
            <a:extLst>
              <a:ext uri="{FF2B5EF4-FFF2-40B4-BE49-F238E27FC236}">
                <a16:creationId xmlns:a16="http://schemas.microsoft.com/office/drawing/2014/main" id="{518B027D-5E08-4502-A563-AF1DB9F800C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651919" y="1295576"/>
            <a:ext cx="3840162" cy="4266847"/>
          </a:xfrm>
          <a:prstGeom prst="rect">
            <a:avLst/>
          </a:prstGeom>
        </p:spPr>
      </p:pic>
    </p:spTree>
    <p:extLst>
      <p:ext uri="{BB962C8B-B14F-4D97-AF65-F5344CB8AC3E}">
        <p14:creationId xmlns:p14="http://schemas.microsoft.com/office/powerpoint/2010/main" val="3837285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56869-9B60-4419-9C7B-B53AEFE7BD4A}"/>
              </a:ext>
            </a:extLst>
          </p:cNvPr>
          <p:cNvSpPr>
            <a:spLocks noGrp="1"/>
          </p:cNvSpPr>
          <p:nvPr>
            <p:ph idx="1"/>
          </p:nvPr>
        </p:nvSpPr>
        <p:spPr>
          <a:xfrm>
            <a:off x="228600" y="1905000"/>
            <a:ext cx="8632902" cy="4435022"/>
          </a:xfrm>
        </p:spPr>
        <p:txBody>
          <a:bodyPr>
            <a:noAutofit/>
          </a:bodyPr>
          <a:lstStyle/>
          <a:p>
            <a:pPr marL="0" indent="0">
              <a:buNone/>
            </a:pPr>
            <a:r>
              <a:rPr lang="en-US" sz="1800" b="1" dirty="0">
                <a:latin typeface="Calibri" panose="020F0502020204030204" pitchFamily="34" charset="0"/>
                <a:cs typeface="Calibri" panose="020F0502020204030204" pitchFamily="34" charset="0"/>
              </a:rPr>
              <a:t>Mission: To advance the profession by awarding scholarships for funding education and professional development in industrial hygiene and related disciplines.</a:t>
            </a:r>
            <a:br>
              <a:rPr lang="en-US" sz="1800" dirty="0">
                <a:latin typeface="Calibri" panose="020F0502020204030204" pitchFamily="34" charset="0"/>
                <a:cs typeface="Calibri" panose="020F0502020204030204" pitchFamily="34" charset="0"/>
              </a:rPr>
            </a:b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For 2018, 47 students were selected to receive $116,950 of scholarship funding with scholarships ranging from $1,000 to $6,800.</a:t>
            </a:r>
            <a:br>
              <a:rPr lang="en-US" sz="1800" dirty="0">
                <a:latin typeface="Calibri" panose="020F0502020204030204" pitchFamily="34" charset="0"/>
                <a:cs typeface="Calibri" panose="020F0502020204030204" pitchFamily="34" charset="0"/>
              </a:rPr>
            </a:b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In 2019, AIHF expanded their eligibility pool to students studying IH and/or OEHS from non-qualifying IH programs. </a:t>
            </a:r>
            <a:r>
              <a:rPr lang="en-US" sz="1800" i="1" dirty="0">
                <a:latin typeface="Calibri" panose="020F0502020204030204" pitchFamily="34" charset="0"/>
                <a:cs typeface="Calibri" panose="020F0502020204030204" pitchFamily="34" charset="0"/>
              </a:rPr>
              <a:t>A school administrator must complete a separate application justifying why their program should be considered eligible for an AIHF scholarship</a:t>
            </a:r>
            <a:br>
              <a:rPr lang="en-US" sz="1800" dirty="0">
                <a:latin typeface="Calibri" panose="020F0502020204030204" pitchFamily="34" charset="0"/>
                <a:cs typeface="Calibri" panose="020F0502020204030204" pitchFamily="34" charset="0"/>
              </a:rPr>
            </a:br>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The 2019 - 2020 AIHF Application cycle runs from October-January. </a:t>
            </a:r>
            <a:endParaRPr lang="en-US" sz="1800" dirty="0">
              <a:latin typeface="Calibri" panose="020F0502020204030204" pitchFamily="34" charset="0"/>
            </a:endParaRPr>
          </a:p>
          <a:p>
            <a:pPr marL="0" indent="0">
              <a:buNone/>
            </a:pPr>
            <a:br>
              <a:rPr lang="en-US" sz="2200" dirty="0">
                <a:latin typeface="Calibri" panose="020F0502020204030204" pitchFamily="34" charset="0"/>
              </a:rPr>
            </a:br>
            <a:endParaRPr lang="en-US" sz="2200" dirty="0">
              <a:latin typeface="Calibri" panose="020F0502020204030204" pitchFamily="34" charset="0"/>
            </a:endParaRPr>
          </a:p>
          <a:p>
            <a:endParaRPr lang="en-US" sz="2800" dirty="0">
              <a:latin typeface="Calibri" panose="020F0502020204030204" pitchFamily="34" charset="0"/>
            </a:endParaRPr>
          </a:p>
          <a:p>
            <a:pPr marL="0" indent="0">
              <a:buNone/>
            </a:pPr>
            <a:r>
              <a:rPr lang="en-US" sz="1800" dirty="0">
                <a:latin typeface="Calibri" panose="020F0502020204030204" pitchFamily="34" charset="0"/>
              </a:rPr>
              <a:t>.</a:t>
            </a:r>
          </a:p>
        </p:txBody>
      </p:sp>
      <p:pic>
        <p:nvPicPr>
          <p:cNvPr id="8194" name="Picture 2" descr="https://www.aiha.org/PublishingImages/AIHFlogo.png">
            <a:extLst>
              <a:ext uri="{FF2B5EF4-FFF2-40B4-BE49-F238E27FC236}">
                <a16:creationId xmlns:a16="http://schemas.microsoft.com/office/drawing/2014/main" id="{39129F06-B119-4AC1-B82C-1A9E3569F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54" y="304800"/>
            <a:ext cx="2438400" cy="11704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6855D43E-2219-4A9A-A74C-B66CAF97F28D}"/>
              </a:ext>
            </a:extLst>
          </p:cNvPr>
          <p:cNvSpPr>
            <a:spLocks noGrp="1"/>
          </p:cNvSpPr>
          <p:nvPr>
            <p:ph type="sldNum" sz="quarter" idx="12"/>
          </p:nvPr>
        </p:nvSpPr>
        <p:spPr/>
        <p:txBody>
          <a:bodyPr/>
          <a:lstStyle/>
          <a:p>
            <a:fld id="{38453A72-5098-426B-8F04-7A9C9FF90357}" type="slidenum">
              <a:rPr lang="en-US" smtClean="0"/>
              <a:t>13</a:t>
            </a:fld>
            <a:endParaRPr lang="en-US" dirty="0"/>
          </a:p>
        </p:txBody>
      </p:sp>
    </p:spTree>
    <p:extLst>
      <p:ext uri="{BB962C8B-B14F-4D97-AF65-F5344CB8AC3E}">
        <p14:creationId xmlns:p14="http://schemas.microsoft.com/office/powerpoint/2010/main" val="3482917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0F4B9-12C2-4BE6-ACB2-C1728D5BF62A}"/>
              </a:ext>
            </a:extLst>
          </p:cNvPr>
          <p:cNvSpPr>
            <a:spLocks noGrp="1"/>
          </p:cNvSpPr>
          <p:nvPr>
            <p:ph type="title"/>
          </p:nvPr>
        </p:nvSpPr>
        <p:spPr/>
        <p:txBody>
          <a:bodyPr>
            <a:normAutofit/>
          </a:bodyPr>
          <a:lstStyle/>
          <a:p>
            <a:r>
              <a:rPr lang="en-US" sz="2800" b="1" dirty="0">
                <a:latin typeface="Calibri" panose="020F0502020204030204" pitchFamily="34" charset="0"/>
                <a:cs typeface="Calibri" panose="020F0502020204030204" pitchFamily="34" charset="0"/>
              </a:rPr>
              <a:t>Core Competencies for the Practice of Industrial-Occupational Hygiene  </a:t>
            </a:r>
            <a:r>
              <a:rPr lang="en-US" sz="2000" dirty="0">
                <a:latin typeface="Calibri" panose="020F0502020204030204" pitchFamily="34" charset="0"/>
                <a:cs typeface="Calibri" panose="020F0502020204030204" pitchFamily="34" charset="0"/>
              </a:rPr>
              <a:t>(Revised 2018)</a:t>
            </a:r>
            <a:endParaRPr lang="en-US" sz="2800" dirty="0">
              <a:latin typeface="Calibri" panose="020F0502020204030204" pitchFamily="34" charset="0"/>
              <a:cs typeface="Calibri" panose="020F0502020204030204" pitchFamily="34" charset="0"/>
            </a:endParaRPr>
          </a:p>
        </p:txBody>
      </p:sp>
      <p:pic>
        <p:nvPicPr>
          <p:cNvPr id="1026" name="Picture 2" descr="https://www.aiha.org/publications-and-resources/PublishingImages/CoreCompetencies_Cover_400px.jpg">
            <a:extLst>
              <a:ext uri="{FF2B5EF4-FFF2-40B4-BE49-F238E27FC236}">
                <a16:creationId xmlns:a16="http://schemas.microsoft.com/office/drawing/2014/main" id="{7EDEA9F2-7DCF-47AC-B78F-7916C24E38C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9460" y="1752600"/>
            <a:ext cx="2545280" cy="32961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672C15C-B6EE-4C28-84EC-A3494B5B5046}"/>
              </a:ext>
            </a:extLst>
          </p:cNvPr>
          <p:cNvSpPr txBox="1"/>
          <p:nvPr/>
        </p:nvSpPr>
        <p:spPr>
          <a:xfrm>
            <a:off x="3047999" y="1676400"/>
            <a:ext cx="5828145" cy="4231928"/>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lang="en-US" sz="1700" dirty="0">
                <a:latin typeface="Calibri" panose="020F0502020204030204" pitchFamily="34" charset="0"/>
                <a:cs typeface="Calibri" panose="020F0502020204030204" pitchFamily="34" charset="0"/>
              </a:rPr>
              <a:t>Outlines the essential knowledge, skills, and abilities that an IH/OH working at different levels of practice should possess.​​​</a:t>
            </a:r>
          </a:p>
          <a:p>
            <a:pPr marL="171450" indent="-171450">
              <a:spcAft>
                <a:spcPts val="600"/>
              </a:spcAft>
              <a:buFont typeface="Arial" panose="020B0604020202020204" pitchFamily="34" charset="0"/>
              <a:buChar char="•"/>
            </a:pPr>
            <a:r>
              <a:rPr lang="en-US" sz="1700" dirty="0">
                <a:latin typeface="Calibri" panose="020F0502020204030204" pitchFamily="34" charset="0"/>
                <a:cs typeface="Calibri" panose="020F0502020204030204" pitchFamily="34" charset="0"/>
              </a:rPr>
              <a:t>Applicable to several audiences:</a:t>
            </a:r>
          </a:p>
          <a:p>
            <a:pPr marL="460375" lvl="1" indent="-171450">
              <a:spcAft>
                <a:spcPts val="600"/>
              </a:spcAft>
              <a:buFont typeface="Arial" panose="020B0604020202020204" pitchFamily="34" charset="0"/>
              <a:buChar char="•"/>
            </a:pPr>
            <a:r>
              <a:rPr lang="en-US" sz="1700" dirty="0">
                <a:latin typeface="Calibri" panose="020F0502020204030204" pitchFamily="34" charset="0"/>
                <a:cs typeface="Calibri" panose="020F0502020204030204" pitchFamily="34" charset="0"/>
              </a:rPr>
              <a:t>Students ​gain an understanding of industrial hygiene and prepare for a career in IH/OH.</a:t>
            </a:r>
          </a:p>
          <a:p>
            <a:pPr marL="460375" lvl="1" indent="-171450">
              <a:spcAft>
                <a:spcPts val="600"/>
              </a:spcAft>
              <a:buFont typeface="Arial" panose="020B0604020202020204" pitchFamily="34" charset="0"/>
              <a:buChar char="•"/>
            </a:pPr>
            <a:r>
              <a:rPr lang="en-US" sz="1700" dirty="0">
                <a:latin typeface="Calibri" panose="020F0502020204030204" pitchFamily="34" charset="0"/>
                <a:cs typeface="Calibri" panose="020F0502020204030204" pitchFamily="34" charset="0"/>
              </a:rPr>
              <a:t>Academic programs may ​reference the document to design, review, and update curricula.</a:t>
            </a:r>
          </a:p>
          <a:p>
            <a:pPr marL="460375" lvl="1" indent="-171450">
              <a:spcAft>
                <a:spcPts val="600"/>
              </a:spcAft>
              <a:buFont typeface="Arial" panose="020B0604020202020204" pitchFamily="34" charset="0"/>
              <a:buChar char="•"/>
            </a:pPr>
            <a:r>
              <a:rPr lang="en-US" sz="1700" dirty="0">
                <a:latin typeface="Calibri" panose="020F0502020204030204" pitchFamily="34" charset="0"/>
                <a:cs typeface="Calibri" panose="020F0502020204030204" pitchFamily="34" charset="0"/>
              </a:rPr>
              <a:t>Employers establish career paths by setting expectations for knowledge and skill development assigned to IH/OH positions within their respective organizations.</a:t>
            </a:r>
          </a:p>
          <a:p>
            <a:pPr marL="460375" lvl="1" indent="-171450">
              <a:spcAft>
                <a:spcPts val="600"/>
              </a:spcAft>
              <a:buFont typeface="Arial" panose="020B0604020202020204" pitchFamily="34" charset="0"/>
              <a:buChar char="•"/>
            </a:pPr>
            <a:r>
              <a:rPr lang="en-US" sz="1700" dirty="0">
                <a:latin typeface="Calibri" panose="020F0502020204030204" pitchFamily="34" charset="0"/>
                <a:cs typeface="Calibri" panose="020F0502020204030204" pitchFamily="34" charset="0"/>
              </a:rPr>
              <a:t>Individual practitioners at all stages of their careers find it helpful as a guide to further their professional and career development.</a:t>
            </a:r>
            <a:endParaRPr lang="en-US" sz="1100" dirty="0">
              <a:latin typeface="Calibri" panose="020F0502020204030204" pitchFamily="34" charset="0"/>
              <a:cs typeface="Calibri" panose="020F0502020204030204" pitchFamily="34" charset="0"/>
            </a:endParaRPr>
          </a:p>
          <a:p>
            <a:endParaRPr lang="en-US" dirty="0"/>
          </a:p>
        </p:txBody>
      </p:sp>
      <p:sp>
        <p:nvSpPr>
          <p:cNvPr id="5" name="Rectangle 4">
            <a:extLst>
              <a:ext uri="{FF2B5EF4-FFF2-40B4-BE49-F238E27FC236}">
                <a16:creationId xmlns:a16="http://schemas.microsoft.com/office/drawing/2014/main" id="{6EDCE776-7CFD-4331-A4D9-6FBDA7CC9719}"/>
              </a:ext>
            </a:extLst>
          </p:cNvPr>
          <p:cNvSpPr/>
          <p:nvPr/>
        </p:nvSpPr>
        <p:spPr>
          <a:xfrm>
            <a:off x="267855" y="5715000"/>
            <a:ext cx="8534400" cy="430887"/>
          </a:xfrm>
          <a:prstGeom prst="rect">
            <a:avLst/>
          </a:prstGeom>
        </p:spPr>
        <p:txBody>
          <a:bodyPr wrap="square">
            <a:spAutoFit/>
          </a:bodyPr>
          <a:lstStyle/>
          <a:p>
            <a:r>
              <a:rPr lang="en-US" sz="1100" dirty="0">
                <a:latin typeface="Calibri" panose="020F0502020204030204" pitchFamily="34" charset="0"/>
                <a:cs typeface="Calibri" panose="020F0502020204030204" pitchFamily="34" charset="0"/>
              </a:rPr>
              <a:t>Get your free digital copy at:</a:t>
            </a:r>
          </a:p>
          <a:p>
            <a:r>
              <a:rPr lang="en-US" sz="1100" dirty="0">
                <a:latin typeface="Calibri" panose="020F0502020204030204" pitchFamily="34" charset="0"/>
                <a:cs typeface="Calibri" panose="020F0502020204030204" pitchFamily="34" charset="0"/>
                <a:hlinkClick r:id="rId3"/>
              </a:rPr>
              <a:t>https://www.aiha.org/publications-and-resources/Pages/Core-Competencies-for-the-Practice-of-Industrial-Occupational-Hygiene.aspx</a:t>
            </a:r>
            <a:endParaRPr lang="en-US"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5654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5B2ACB-712C-4566-B609-05FA518F7C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92" b="7246"/>
          <a:stretch/>
        </p:blipFill>
        <p:spPr>
          <a:xfrm>
            <a:off x="711812" y="724626"/>
            <a:ext cx="8026400" cy="4481447"/>
          </a:xfrm>
          <a:prstGeom prst="rect">
            <a:avLst/>
          </a:prstGeom>
        </p:spPr>
      </p:pic>
      <p:sp>
        <p:nvSpPr>
          <p:cNvPr id="4" name="Slide Number Placeholder 3">
            <a:extLst>
              <a:ext uri="{FF2B5EF4-FFF2-40B4-BE49-F238E27FC236}">
                <a16:creationId xmlns:a16="http://schemas.microsoft.com/office/drawing/2014/main" id="{1E2556AB-0B81-4258-87A7-E47942B9194E}"/>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15</a:t>
            </a:fld>
            <a:endParaRPr lang="en-US" dirty="0"/>
          </a:p>
        </p:txBody>
      </p:sp>
      <p:sp>
        <p:nvSpPr>
          <p:cNvPr id="5" name="TextBox 4">
            <a:extLst>
              <a:ext uri="{FF2B5EF4-FFF2-40B4-BE49-F238E27FC236}">
                <a16:creationId xmlns:a16="http://schemas.microsoft.com/office/drawing/2014/main" id="{495CA5E7-31AC-424E-9E15-E7534B93E22E}"/>
              </a:ext>
            </a:extLst>
          </p:cNvPr>
          <p:cNvSpPr txBox="1"/>
          <p:nvPr/>
        </p:nvSpPr>
        <p:spPr>
          <a:xfrm>
            <a:off x="381000" y="381000"/>
            <a:ext cx="8763000" cy="369332"/>
          </a:xfrm>
          <a:prstGeom prst="rect">
            <a:avLst/>
          </a:prstGeom>
          <a:noFill/>
        </p:spPr>
        <p:txBody>
          <a:bodyPr wrap="square" rtlCol="0">
            <a:spAutoFit/>
          </a:bodyPr>
          <a:lstStyle/>
          <a:p>
            <a:r>
              <a:rPr lang="en-US" b="1" dirty="0">
                <a:solidFill>
                  <a:srgbClr val="FF0000"/>
                </a:solidFill>
              </a:rPr>
              <a:t>2019 SPECIAL ALERT: Student Members will get 10% off any PDC registration!</a:t>
            </a:r>
            <a:endParaRPr lang="en-US" dirty="0"/>
          </a:p>
        </p:txBody>
      </p:sp>
      <p:sp>
        <p:nvSpPr>
          <p:cNvPr id="6" name="Rectangle 5">
            <a:extLst>
              <a:ext uri="{FF2B5EF4-FFF2-40B4-BE49-F238E27FC236}">
                <a16:creationId xmlns:a16="http://schemas.microsoft.com/office/drawing/2014/main" id="{F3153A53-03BC-4C0C-9E9D-745C90945602}"/>
              </a:ext>
            </a:extLst>
          </p:cNvPr>
          <p:cNvSpPr/>
          <p:nvPr/>
        </p:nvSpPr>
        <p:spPr>
          <a:xfrm>
            <a:off x="1219200" y="5504470"/>
            <a:ext cx="7315200" cy="369332"/>
          </a:xfrm>
          <a:prstGeom prst="rect">
            <a:avLst/>
          </a:prstGeom>
        </p:spPr>
        <p:txBody>
          <a:bodyPr wrap="square">
            <a:spAutoFit/>
          </a:bodyPr>
          <a:lstStyle/>
          <a:p>
            <a:r>
              <a:rPr lang="en-US" u="sng" dirty="0">
                <a:solidFill>
                  <a:srgbClr val="0563C1"/>
                </a:solidFill>
                <a:latin typeface="Calibri" panose="020F0502020204030204" pitchFamily="34" charset="0"/>
                <a:ea typeface="Calibri" panose="020F0502020204030204" pitchFamily="34" charset="0"/>
                <a:hlinkClick r:id="rId4"/>
              </a:rPr>
              <a:t>https://www.aihce2019.org/Attend/ImAttending/Pages/For-Students.aspx</a:t>
            </a:r>
            <a:r>
              <a:rPr lang="en-US" dirty="0">
                <a:latin typeface="Calibri" panose="020F0502020204030204" pitchFamily="34" charset="0"/>
                <a:ea typeface="Calibri" panose="020F0502020204030204" pitchFamily="34" charset="0"/>
              </a:rPr>
              <a:t> </a:t>
            </a:r>
            <a:endParaRPr lang="en-US" dirty="0"/>
          </a:p>
        </p:txBody>
      </p:sp>
    </p:spTree>
    <p:extLst>
      <p:ext uri="{BB962C8B-B14F-4D97-AF65-F5344CB8AC3E}">
        <p14:creationId xmlns:p14="http://schemas.microsoft.com/office/powerpoint/2010/main" val="371895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614B-D203-4E85-A887-285A6B053905}"/>
              </a:ext>
            </a:extLst>
          </p:cNvPr>
          <p:cNvSpPr>
            <a:spLocks noGrp="1"/>
          </p:cNvSpPr>
          <p:nvPr>
            <p:ph type="title"/>
          </p:nvPr>
        </p:nvSpPr>
        <p:spPr>
          <a:xfrm>
            <a:off x="152400" y="0"/>
            <a:ext cx="8534400" cy="1143000"/>
          </a:xfrm>
        </p:spPr>
        <p:txBody>
          <a:bodyPr>
            <a:normAutofit/>
          </a:bodyPr>
          <a:lstStyle/>
          <a:p>
            <a:r>
              <a:rPr lang="en-US" sz="3000" b="1" dirty="0"/>
              <a:t>Student </a:t>
            </a:r>
            <a:r>
              <a:rPr lang="en-US" sz="3000" b="1" dirty="0" err="1"/>
              <a:t>AIHce</a:t>
            </a:r>
            <a:r>
              <a:rPr lang="en-US" sz="3000" b="1" dirty="0"/>
              <a:t> Opportunities</a:t>
            </a:r>
          </a:p>
        </p:txBody>
      </p:sp>
      <p:sp>
        <p:nvSpPr>
          <p:cNvPr id="3" name="Content Placeholder 2">
            <a:extLst>
              <a:ext uri="{FF2B5EF4-FFF2-40B4-BE49-F238E27FC236}">
                <a16:creationId xmlns:a16="http://schemas.microsoft.com/office/drawing/2014/main" id="{1D59C280-0047-4A9C-A64D-82D33B7576DA}"/>
              </a:ext>
            </a:extLst>
          </p:cNvPr>
          <p:cNvSpPr>
            <a:spLocks noGrp="1"/>
          </p:cNvSpPr>
          <p:nvPr>
            <p:ph idx="1"/>
          </p:nvPr>
        </p:nvSpPr>
        <p:spPr>
          <a:xfrm>
            <a:off x="228600" y="894332"/>
            <a:ext cx="8382000" cy="5125467"/>
          </a:xfrm>
        </p:spPr>
        <p:txBody>
          <a:bodyPr>
            <a:normAutofit fontScale="25000" lnSpcReduction="20000"/>
          </a:bodyPr>
          <a:lstStyle/>
          <a:p>
            <a:pPr marL="0" indent="0">
              <a:buNone/>
            </a:pPr>
            <a:r>
              <a:rPr lang="en-US" sz="7200" b="1" dirty="0">
                <a:solidFill>
                  <a:srgbClr val="FF0000"/>
                </a:solidFill>
                <a:latin typeface="Arial" panose="020B0604020202020204" pitchFamily="34" charset="0"/>
                <a:cs typeface="Arial" panose="020B0604020202020204" pitchFamily="34" charset="0"/>
              </a:rPr>
              <a:t>NEW! </a:t>
            </a:r>
            <a:r>
              <a:rPr lang="en-US" sz="7200" dirty="0">
                <a:latin typeface="Arial" panose="020B0604020202020204" pitchFamily="34" charset="0"/>
                <a:cs typeface="Arial" panose="020B0604020202020204" pitchFamily="34" charset="0"/>
              </a:rPr>
              <a:t>Academic Track</a:t>
            </a:r>
          </a:p>
          <a:p>
            <a:pPr marL="571500" lvl="1" indent="-571500"/>
            <a:endParaRPr lang="en-US" sz="4000" i="1" dirty="0">
              <a:latin typeface="Arial" panose="020B0604020202020204" pitchFamily="34" charset="0"/>
              <a:cs typeface="Arial" panose="020B0604020202020204" pitchFamily="34" charset="0"/>
            </a:endParaRPr>
          </a:p>
          <a:p>
            <a:pPr marL="0" lvl="1" indent="0">
              <a:buNone/>
            </a:pPr>
            <a:r>
              <a:rPr lang="en-US" sz="7200" b="1" dirty="0">
                <a:solidFill>
                  <a:srgbClr val="FF0000"/>
                </a:solidFill>
                <a:latin typeface="Arial" panose="020B0604020202020204" pitchFamily="34" charset="0"/>
                <a:cs typeface="Arial" panose="020B0604020202020204" pitchFamily="34" charset="0"/>
              </a:rPr>
              <a:t>NEW! </a:t>
            </a:r>
            <a:r>
              <a:rPr lang="en-US" sz="7200" dirty="0">
                <a:latin typeface="Arial" panose="020B0604020202020204" pitchFamily="34" charset="0"/>
                <a:cs typeface="Arial" panose="020B0604020202020204" pitchFamily="34" charset="0"/>
              </a:rPr>
              <a:t>Back to the Community Project</a:t>
            </a:r>
          </a:p>
          <a:p>
            <a:pPr marL="685800" lvl="1" indent="-685800"/>
            <a:endParaRPr lang="en-US" sz="4800" dirty="0">
              <a:latin typeface="Arial" panose="020B0604020202020204" pitchFamily="34" charset="0"/>
              <a:cs typeface="Arial" panose="020B0604020202020204" pitchFamily="34" charset="0"/>
            </a:endParaRPr>
          </a:p>
          <a:p>
            <a:pPr marL="0" lvl="1" indent="0">
              <a:buNone/>
            </a:pPr>
            <a:r>
              <a:rPr lang="en-US" sz="7200" b="1" dirty="0">
                <a:solidFill>
                  <a:srgbClr val="FF0000"/>
                </a:solidFill>
                <a:latin typeface="Arial" panose="020B0604020202020204" pitchFamily="34" charset="0"/>
                <a:cs typeface="Arial" panose="020B0604020202020204" pitchFamily="34" charset="0"/>
              </a:rPr>
              <a:t>NEW! </a:t>
            </a:r>
            <a:r>
              <a:rPr lang="en-US" sz="7200" dirty="0">
                <a:latin typeface="Arial" panose="020B0604020202020204" pitchFamily="34" charset="0"/>
                <a:cs typeface="Arial" panose="020B0604020202020204" pitchFamily="34" charset="0"/>
              </a:rPr>
              <a:t>Mentor Lunch-n-Learn</a:t>
            </a:r>
          </a:p>
          <a:p>
            <a:pPr marL="0" lvl="1" indent="0">
              <a:buNone/>
            </a:pPr>
            <a:endParaRPr lang="en-US" sz="4400" dirty="0">
              <a:latin typeface="Arial" panose="020B0604020202020204" pitchFamily="34" charset="0"/>
              <a:cs typeface="Arial" panose="020B0604020202020204" pitchFamily="34" charset="0"/>
            </a:endParaRPr>
          </a:p>
          <a:p>
            <a:pPr marL="0" lvl="1" indent="0">
              <a:buNone/>
            </a:pPr>
            <a:r>
              <a:rPr lang="en-US" sz="7200" b="1" dirty="0">
                <a:solidFill>
                  <a:srgbClr val="FF0000"/>
                </a:solidFill>
                <a:latin typeface="Arial" panose="020B0604020202020204" pitchFamily="34" charset="0"/>
                <a:cs typeface="Arial" panose="020B0604020202020204" pitchFamily="34" charset="0"/>
              </a:rPr>
              <a:t>NEW! </a:t>
            </a:r>
            <a:r>
              <a:rPr lang="en-US" sz="7200" dirty="0">
                <a:latin typeface="Arial" panose="020B0604020202020204" pitchFamily="34" charset="0"/>
                <a:cs typeface="Arial" panose="020B0604020202020204" pitchFamily="34" charset="0"/>
              </a:rPr>
              <a:t>IAMIH Student Connection Lounge</a:t>
            </a:r>
          </a:p>
          <a:p>
            <a:pPr marL="0" lvl="1" indent="0">
              <a:buNone/>
            </a:pPr>
            <a:endParaRPr lang="en-US" sz="4800" dirty="0">
              <a:latin typeface="Arial" panose="020B0604020202020204" pitchFamily="34" charset="0"/>
              <a:cs typeface="Arial" panose="020B0604020202020204" pitchFamily="34" charset="0"/>
            </a:endParaRPr>
          </a:p>
          <a:p>
            <a:pPr marL="346075" lvl="1" indent="-346075">
              <a:buFont typeface="Arial" panose="020B0604020202020204" pitchFamily="34" charset="0"/>
              <a:buChar char="•"/>
            </a:pPr>
            <a:r>
              <a:rPr lang="en-US" sz="7200" dirty="0">
                <a:latin typeface="Arial" panose="020B0604020202020204" pitchFamily="34" charset="0"/>
                <a:cs typeface="Arial" panose="020B0604020202020204" pitchFamily="34" charset="0"/>
              </a:rPr>
              <a:t>Special Student-Only Conference Rates &amp; Offers</a:t>
            </a:r>
          </a:p>
          <a:p>
            <a:pPr marL="0" lvl="1" indent="0">
              <a:buNone/>
            </a:pPr>
            <a:endParaRPr lang="en-US" sz="4000" dirty="0">
              <a:latin typeface="Arial" panose="020B0604020202020204" pitchFamily="34" charset="0"/>
              <a:cs typeface="Arial" panose="020B0604020202020204" pitchFamily="34" charset="0"/>
            </a:endParaRPr>
          </a:p>
          <a:p>
            <a:pPr marL="346075" lvl="1" indent="-346075">
              <a:buFont typeface="Arial" panose="020B0604020202020204" pitchFamily="34" charset="0"/>
              <a:buChar char="•"/>
            </a:pPr>
            <a:r>
              <a:rPr lang="en-US" sz="7200" dirty="0">
                <a:latin typeface="Arial" panose="020B0604020202020204" pitchFamily="34" charset="0"/>
                <a:cs typeface="Arial" panose="020B0604020202020204" pitchFamily="34" charset="0"/>
              </a:rPr>
              <a:t>Student Local Section Council</a:t>
            </a:r>
          </a:p>
          <a:p>
            <a:pPr marL="685800" lvl="1" indent="-685800"/>
            <a:endParaRPr lang="en-US" sz="4800" dirty="0">
              <a:latin typeface="Arial" panose="020B0604020202020204" pitchFamily="34" charset="0"/>
              <a:cs typeface="Arial" panose="020B0604020202020204" pitchFamily="34" charset="0"/>
            </a:endParaRPr>
          </a:p>
          <a:p>
            <a:r>
              <a:rPr lang="en-US" sz="7200" dirty="0">
                <a:latin typeface="Arial" panose="020B0604020202020204" pitchFamily="34" charset="0"/>
                <a:cs typeface="Arial" panose="020B0604020202020204" pitchFamily="34" charset="0"/>
              </a:rPr>
              <a:t>Student Poster Presentations and Awards</a:t>
            </a:r>
            <a:br>
              <a:rPr lang="en-US" sz="7200" dirty="0">
                <a:latin typeface="Arial" panose="020B0604020202020204" pitchFamily="34" charset="0"/>
                <a:cs typeface="Arial" panose="020B0604020202020204" pitchFamily="34" charset="0"/>
              </a:rPr>
            </a:br>
            <a:endParaRPr lang="en-US" sz="4800" dirty="0">
              <a:latin typeface="Arial" panose="020B0604020202020204" pitchFamily="34" charset="0"/>
              <a:cs typeface="Arial" panose="020B0604020202020204" pitchFamily="34" charset="0"/>
            </a:endParaRPr>
          </a:p>
          <a:p>
            <a:r>
              <a:rPr lang="en-US" sz="7200" dirty="0" err="1">
                <a:latin typeface="Arial" panose="020B0604020202020204" pitchFamily="34" charset="0"/>
                <a:cs typeface="Arial" panose="020B0604020202020204" pitchFamily="34" charset="0"/>
              </a:rPr>
              <a:t>CareerAdvantage</a:t>
            </a:r>
            <a:r>
              <a:rPr lang="en-US" sz="7200" dirty="0">
                <a:latin typeface="Arial" panose="020B0604020202020204" pitchFamily="34" charset="0"/>
                <a:cs typeface="Arial" panose="020B0604020202020204" pitchFamily="34" charset="0"/>
              </a:rPr>
              <a:t> &amp; Resource HUB</a:t>
            </a:r>
          </a:p>
          <a:p>
            <a:endParaRPr lang="en-US" sz="4800" dirty="0">
              <a:latin typeface="Arial" panose="020B0604020202020204" pitchFamily="34" charset="0"/>
              <a:cs typeface="Arial" panose="020B0604020202020204" pitchFamily="34" charset="0"/>
            </a:endParaRPr>
          </a:p>
          <a:p>
            <a:r>
              <a:rPr lang="en-US" sz="7200" dirty="0">
                <a:latin typeface="Arial" panose="020B0604020202020204" pitchFamily="34" charset="0"/>
                <a:cs typeface="Arial" panose="020B0604020202020204" pitchFamily="34" charset="0"/>
              </a:rPr>
              <a:t>PAL First-Timers </a:t>
            </a:r>
            <a:r>
              <a:rPr lang="en-US" sz="7200" dirty="0" err="1">
                <a:latin typeface="Arial" panose="020B0604020202020204" pitchFamily="34" charset="0"/>
                <a:cs typeface="Arial" panose="020B0604020202020204" pitchFamily="34" charset="0"/>
              </a:rPr>
              <a:t>AIHce</a:t>
            </a:r>
            <a:r>
              <a:rPr lang="en-US" sz="7200" dirty="0">
                <a:latin typeface="Arial" panose="020B0604020202020204" pitchFamily="34" charset="0"/>
                <a:cs typeface="Arial" panose="020B0604020202020204" pitchFamily="34" charset="0"/>
              </a:rPr>
              <a:t> Program</a:t>
            </a:r>
          </a:p>
          <a:p>
            <a:endParaRPr lang="en-US" sz="4800" dirty="0">
              <a:latin typeface="Arial" panose="020B0604020202020204" pitchFamily="34" charset="0"/>
              <a:cs typeface="Arial" panose="020B0604020202020204" pitchFamily="34" charset="0"/>
            </a:endParaRPr>
          </a:p>
          <a:p>
            <a:r>
              <a:rPr lang="en-US" sz="7200" dirty="0">
                <a:latin typeface="Arial" panose="020B0604020202020204" pitchFamily="34" charset="0"/>
                <a:cs typeface="Arial" panose="020B0604020202020204" pitchFamily="34" charset="0"/>
              </a:rPr>
              <a:t>Student Reception</a:t>
            </a:r>
          </a:p>
          <a:p>
            <a:endParaRPr lang="en-US" sz="4800" dirty="0">
              <a:latin typeface="Arial" panose="020B0604020202020204" pitchFamily="34" charset="0"/>
              <a:cs typeface="Arial" panose="020B0604020202020204" pitchFamily="34" charset="0"/>
            </a:endParaRPr>
          </a:p>
          <a:p>
            <a:r>
              <a:rPr lang="en-US" sz="7200" dirty="0">
                <a:latin typeface="Arial" panose="020B0604020202020204" pitchFamily="34" charset="0"/>
                <a:cs typeface="Arial" panose="020B0604020202020204" pitchFamily="34" charset="0"/>
              </a:rPr>
              <a:t>AIHF Scholarship &amp; Fun Run</a:t>
            </a:r>
          </a:p>
          <a:p>
            <a:endParaRPr lang="en-US" sz="4800" dirty="0">
              <a:latin typeface="Arial" panose="020B0604020202020204" pitchFamily="34" charset="0"/>
              <a:cs typeface="Arial" panose="020B0604020202020204" pitchFamily="34" charset="0"/>
            </a:endParaRPr>
          </a:p>
          <a:p>
            <a:r>
              <a:rPr lang="en-US" sz="7200" dirty="0">
                <a:latin typeface="Arial" panose="020B0604020202020204" pitchFamily="34" charset="0"/>
                <a:cs typeface="Arial" panose="020B0604020202020204" pitchFamily="34" charset="0"/>
              </a:rPr>
              <a:t>Technical &amp; Professionals Committees</a:t>
            </a:r>
          </a:p>
          <a:p>
            <a:pPr marL="0" indent="0">
              <a:buNone/>
            </a:pPr>
            <a:endParaRPr lang="en-US" sz="2400" dirty="0">
              <a:latin typeface="Calibri" panose="020F0502020204030204" pitchFamily="34" charset="0"/>
              <a:cs typeface="Calibri" panose="020F0502020204030204" pitchFamily="34" charset="0"/>
            </a:endParaRPr>
          </a:p>
        </p:txBody>
      </p:sp>
      <p:pic>
        <p:nvPicPr>
          <p:cNvPr id="11" name="Picture 10" descr="A person sitting at a desk looking at a computer&#10;&#10;Description generated with high confidence">
            <a:extLst>
              <a:ext uri="{FF2B5EF4-FFF2-40B4-BE49-F238E27FC236}">
                <a16:creationId xmlns:a16="http://schemas.microsoft.com/office/drawing/2014/main" id="{47326708-948F-41E0-80D5-654072828F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325" t="4355" r="26138" b="6339"/>
          <a:stretch/>
        </p:blipFill>
        <p:spPr>
          <a:xfrm>
            <a:off x="5268684" y="5282002"/>
            <a:ext cx="1284516" cy="12845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descr="A group of people standing in front of a stage&#10;&#10;Description generated with very high confidence">
            <a:extLst>
              <a:ext uri="{FF2B5EF4-FFF2-40B4-BE49-F238E27FC236}">
                <a16:creationId xmlns:a16="http://schemas.microsoft.com/office/drawing/2014/main" id="{BC30B31E-25C2-4A1A-B6A7-1536D3DDBDD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5503" t="26776" r="24557" b="8321"/>
          <a:stretch/>
        </p:blipFill>
        <p:spPr>
          <a:xfrm>
            <a:off x="5192232" y="437977"/>
            <a:ext cx="2909819" cy="31523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descr="A group of people standing in front of a crowd&#10;&#10;Description generated with very high confidence">
            <a:extLst>
              <a:ext uri="{FF2B5EF4-FFF2-40B4-BE49-F238E27FC236}">
                <a16:creationId xmlns:a16="http://schemas.microsoft.com/office/drawing/2014/main" id="{76414EBD-8807-4DDF-9B82-76423940E6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19600" y="3648428"/>
            <a:ext cx="2165180" cy="14434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descr="A group of people standing next to a person&#10;&#10;Description generated with very high confidence">
            <a:extLst>
              <a:ext uri="{FF2B5EF4-FFF2-40B4-BE49-F238E27FC236}">
                <a16:creationId xmlns:a16="http://schemas.microsoft.com/office/drawing/2014/main" id="{667446B6-A2B1-4378-A658-6B3ECD8B015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2009"/>
          <a:stretch/>
        </p:blipFill>
        <p:spPr>
          <a:xfrm>
            <a:off x="7635865" y="3144776"/>
            <a:ext cx="1185311" cy="11622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descr="A group of people posing for the camera&#10;&#10;Description generated with very high confidence">
            <a:extLst>
              <a:ext uri="{FF2B5EF4-FFF2-40B4-BE49-F238E27FC236}">
                <a16:creationId xmlns:a16="http://schemas.microsoft.com/office/drawing/2014/main" id="{F9B9D2B1-21A3-497D-AF40-7777B1A354C6}"/>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33" t="12495" r="4999" b="29818"/>
          <a:stretch/>
        </p:blipFill>
        <p:spPr>
          <a:xfrm>
            <a:off x="6805258" y="4431466"/>
            <a:ext cx="2228408" cy="151213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56514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739929-05D7-4124-AEA1-57942066D294}"/>
              </a:ext>
            </a:extLst>
          </p:cNvPr>
          <p:cNvSpPr>
            <a:spLocks noGrp="1"/>
          </p:cNvSpPr>
          <p:nvPr>
            <p:ph idx="1"/>
          </p:nvPr>
        </p:nvSpPr>
        <p:spPr>
          <a:xfrm>
            <a:off x="838200" y="1918880"/>
            <a:ext cx="7391400" cy="4097458"/>
          </a:xfrm>
        </p:spPr>
        <p:txBody>
          <a:bodyPr>
            <a:normAutofit fontScale="85000" lnSpcReduction="20000"/>
          </a:bodyPr>
          <a:lstStyle/>
          <a:p>
            <a:pPr lvl="0">
              <a:spcBef>
                <a:spcPts val="1200"/>
              </a:spcBef>
            </a:pPr>
            <a:r>
              <a:rPr lang="en-US" sz="2900" dirty="0"/>
              <a:t>Perspectives on Preparation for the CIH Exam - Version 14.0</a:t>
            </a:r>
          </a:p>
          <a:p>
            <a:pPr lvl="0">
              <a:spcBef>
                <a:spcPts val="1200"/>
              </a:spcBef>
            </a:pPr>
            <a:r>
              <a:rPr lang="en-US" sz="2900" dirty="0"/>
              <a:t>The Ideal Internship Experience, Student and Mentor Perspectives</a:t>
            </a:r>
          </a:p>
          <a:p>
            <a:pPr lvl="0">
              <a:spcBef>
                <a:spcPts val="1200"/>
              </a:spcBef>
            </a:pPr>
            <a:r>
              <a:rPr lang="en-US" sz="2900" dirty="0"/>
              <a:t>Building Strong Relationships by Enhancing Mentor-Mentee Synergy: Helpful Do's &amp; Don'ts and Effective Use of Self-Awareness Strategies Using Catalyst</a:t>
            </a:r>
          </a:p>
          <a:p>
            <a:pPr lvl="0">
              <a:spcBef>
                <a:spcPts val="1200"/>
              </a:spcBef>
            </a:pPr>
            <a:r>
              <a:rPr lang="en-US" sz="2900" dirty="0"/>
              <a:t>If I Knew Then What I Know Now - Lessons for Your Career Path</a:t>
            </a:r>
          </a:p>
          <a:p>
            <a:pPr lvl="0">
              <a:spcBef>
                <a:spcPts val="1200"/>
              </a:spcBef>
            </a:pPr>
            <a:r>
              <a:rPr lang="en-US" sz="2900" dirty="0"/>
              <a:t>Who Moved my Sampling Pump</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4BBB528-DE49-4907-9912-D2D4D84DE3FD}"/>
              </a:ext>
            </a:extLst>
          </p:cNvPr>
          <p:cNvSpPr>
            <a:spLocks noGrp="1"/>
          </p:cNvSpPr>
          <p:nvPr>
            <p:ph type="sldNum" sz="quarter" idx="12"/>
          </p:nvPr>
        </p:nvSpPr>
        <p:spPr/>
        <p:txBody>
          <a:bodyPr/>
          <a:lstStyle/>
          <a:p>
            <a:fld id="{38453A72-5098-426B-8F04-7A9C9FF90357}" type="slidenum">
              <a:rPr lang="en-US" smtClean="0"/>
              <a:pPr/>
              <a:t>17</a:t>
            </a:fld>
            <a:endParaRPr lang="en-US" dirty="0"/>
          </a:p>
        </p:txBody>
      </p:sp>
      <p:sp>
        <p:nvSpPr>
          <p:cNvPr id="5" name="Title 1">
            <a:extLst>
              <a:ext uri="{FF2B5EF4-FFF2-40B4-BE49-F238E27FC236}">
                <a16:creationId xmlns:a16="http://schemas.microsoft.com/office/drawing/2014/main" id="{91CAAF2B-22BD-4223-8D10-F40272311823}"/>
              </a:ext>
            </a:extLst>
          </p:cNvPr>
          <p:cNvSpPr txBox="1">
            <a:spLocks/>
          </p:cNvSpPr>
          <p:nvPr/>
        </p:nvSpPr>
        <p:spPr>
          <a:xfrm>
            <a:off x="228600" y="12700"/>
            <a:ext cx="8229600" cy="9017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accent1"/>
                </a:solidFill>
                <a:latin typeface="+mj-lt"/>
                <a:ea typeface="+mj-ea"/>
                <a:cs typeface="+mj-cs"/>
              </a:defRPr>
            </a:lvl1pPr>
          </a:lstStyle>
          <a:p>
            <a:pPr>
              <a:spcBef>
                <a:spcPts val="0"/>
              </a:spcBef>
            </a:pPr>
            <a:endParaRPr lang="en-US" sz="3600" dirty="0"/>
          </a:p>
        </p:txBody>
      </p:sp>
      <p:sp>
        <p:nvSpPr>
          <p:cNvPr id="6" name="Title 5">
            <a:extLst>
              <a:ext uri="{FF2B5EF4-FFF2-40B4-BE49-F238E27FC236}">
                <a16:creationId xmlns:a16="http://schemas.microsoft.com/office/drawing/2014/main" id="{3A2E3DB2-7BC8-43D0-B2DD-88C4F60A14B8}"/>
              </a:ext>
            </a:extLst>
          </p:cNvPr>
          <p:cNvSpPr>
            <a:spLocks noGrp="1"/>
          </p:cNvSpPr>
          <p:nvPr>
            <p:ph type="title"/>
          </p:nvPr>
        </p:nvSpPr>
        <p:spPr>
          <a:xfrm>
            <a:off x="266700" y="375791"/>
            <a:ext cx="8153400" cy="1077218"/>
          </a:xfrm>
          <a:prstGeom prst="rect">
            <a:avLst/>
          </a:prstGeom>
        </p:spPr>
        <p:txBody>
          <a:bodyPr wrap="square">
            <a:spAutoFit/>
          </a:bodyPr>
          <a:lstStyle/>
          <a:p>
            <a:pPr lvl="0"/>
            <a:r>
              <a:rPr lang="en-US" sz="3200" dirty="0">
                <a:solidFill>
                  <a:srgbClr val="007FAC"/>
                </a:solidFill>
              </a:rPr>
              <a:t>Educational Initiatives / Academic Track for Students at </a:t>
            </a:r>
            <a:r>
              <a:rPr lang="en-US" sz="3200" dirty="0" err="1">
                <a:solidFill>
                  <a:srgbClr val="007FAC"/>
                </a:solidFill>
              </a:rPr>
              <a:t>AIHceEXP</a:t>
            </a:r>
            <a:r>
              <a:rPr lang="en-US" sz="3200" dirty="0">
                <a:solidFill>
                  <a:srgbClr val="007FAC"/>
                </a:solidFill>
              </a:rPr>
              <a:t> 2019</a:t>
            </a:r>
            <a:endParaRPr lang="en-US" sz="3200" dirty="0">
              <a:solidFill>
                <a:prstClr val="black"/>
              </a:solidFill>
            </a:endParaRPr>
          </a:p>
        </p:txBody>
      </p:sp>
    </p:spTree>
    <p:extLst>
      <p:ext uri="{BB962C8B-B14F-4D97-AF65-F5344CB8AC3E}">
        <p14:creationId xmlns:p14="http://schemas.microsoft.com/office/powerpoint/2010/main" val="632261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739929-05D7-4124-AEA1-57942066D294}"/>
              </a:ext>
            </a:extLst>
          </p:cNvPr>
          <p:cNvSpPr>
            <a:spLocks noGrp="1"/>
          </p:cNvSpPr>
          <p:nvPr>
            <p:ph idx="1"/>
          </p:nvPr>
        </p:nvSpPr>
        <p:spPr>
          <a:xfrm>
            <a:off x="533400" y="1918879"/>
            <a:ext cx="7696200" cy="4563329"/>
          </a:xfrm>
        </p:spPr>
        <p:txBody>
          <a:bodyPr>
            <a:normAutofit fontScale="70000" lnSpcReduction="20000"/>
          </a:bodyPr>
          <a:lstStyle/>
          <a:p>
            <a:pPr>
              <a:lnSpc>
                <a:spcPct val="120000"/>
              </a:lnSpc>
            </a:pPr>
            <a:r>
              <a:rPr lang="en-US" sz="3800" dirty="0"/>
              <a:t>Student Poster Sessions Author Attend Time</a:t>
            </a:r>
          </a:p>
          <a:p>
            <a:pPr>
              <a:lnSpc>
                <a:spcPct val="120000"/>
              </a:lnSpc>
            </a:pPr>
            <a:r>
              <a:rPr lang="en-US" sz="3800" dirty="0"/>
              <a:t>Best in Show Students Poster Presentations</a:t>
            </a:r>
          </a:p>
          <a:p>
            <a:pPr>
              <a:lnSpc>
                <a:spcPct val="120000"/>
              </a:lnSpc>
            </a:pPr>
            <a:r>
              <a:rPr lang="en-US" sz="3800" dirty="0"/>
              <a:t>University of Minnesota Student Presentations</a:t>
            </a:r>
          </a:p>
          <a:p>
            <a:pPr>
              <a:lnSpc>
                <a:spcPct val="120000"/>
              </a:lnSpc>
            </a:pPr>
            <a:r>
              <a:rPr lang="en-US" sz="3800" dirty="0"/>
              <a:t>UCLA Student Presentations</a:t>
            </a:r>
          </a:p>
          <a:p>
            <a:pPr>
              <a:lnSpc>
                <a:spcPct val="120000"/>
              </a:lnSpc>
            </a:pPr>
            <a:r>
              <a:rPr lang="en-US" sz="3800" dirty="0"/>
              <a:t>University of Central Missouri Student Presentations</a:t>
            </a:r>
          </a:p>
          <a:p>
            <a:pPr>
              <a:lnSpc>
                <a:spcPct val="120000"/>
              </a:lnSpc>
            </a:pPr>
            <a:r>
              <a:rPr lang="en-US" sz="3800" dirty="0"/>
              <a:t>University of Iowa Student Presentations</a:t>
            </a:r>
          </a:p>
          <a:p>
            <a:pPr>
              <a:lnSpc>
                <a:spcPct val="120000"/>
              </a:lnSpc>
            </a:pPr>
            <a:r>
              <a:rPr lang="en-US" sz="3800" dirty="0"/>
              <a:t>OUHSC Student Presentations</a:t>
            </a:r>
          </a:p>
          <a:p>
            <a:pPr marL="0" indent="0">
              <a:buNone/>
            </a:pPr>
            <a:endParaRPr lang="en-US" dirty="0"/>
          </a:p>
          <a:p>
            <a:pPr marL="0" indent="0">
              <a:buNone/>
            </a:pPr>
            <a:r>
              <a:rPr lang="en-US" dirty="0"/>
              <a:t> </a:t>
            </a:r>
          </a:p>
          <a:p>
            <a:pPr marL="0" indent="0">
              <a:buNone/>
            </a:pPr>
            <a:endParaRPr lang="en-US" dirty="0"/>
          </a:p>
        </p:txBody>
      </p:sp>
      <p:sp>
        <p:nvSpPr>
          <p:cNvPr id="4" name="Slide Number Placeholder 3">
            <a:extLst>
              <a:ext uri="{FF2B5EF4-FFF2-40B4-BE49-F238E27FC236}">
                <a16:creationId xmlns:a16="http://schemas.microsoft.com/office/drawing/2014/main" id="{84BBB528-DE49-4907-9912-D2D4D84DE3FD}"/>
              </a:ext>
            </a:extLst>
          </p:cNvPr>
          <p:cNvSpPr>
            <a:spLocks noGrp="1"/>
          </p:cNvSpPr>
          <p:nvPr>
            <p:ph type="sldNum" sz="quarter" idx="12"/>
          </p:nvPr>
        </p:nvSpPr>
        <p:spPr/>
        <p:txBody>
          <a:bodyPr/>
          <a:lstStyle/>
          <a:p>
            <a:fld id="{38453A72-5098-426B-8F04-7A9C9FF90357}" type="slidenum">
              <a:rPr lang="en-US" smtClean="0"/>
              <a:pPr/>
              <a:t>18</a:t>
            </a:fld>
            <a:endParaRPr lang="en-US" dirty="0"/>
          </a:p>
        </p:txBody>
      </p:sp>
      <p:sp>
        <p:nvSpPr>
          <p:cNvPr id="5" name="Title 1">
            <a:extLst>
              <a:ext uri="{FF2B5EF4-FFF2-40B4-BE49-F238E27FC236}">
                <a16:creationId xmlns:a16="http://schemas.microsoft.com/office/drawing/2014/main" id="{91CAAF2B-22BD-4223-8D10-F40272311823}"/>
              </a:ext>
            </a:extLst>
          </p:cNvPr>
          <p:cNvSpPr txBox="1">
            <a:spLocks/>
          </p:cNvSpPr>
          <p:nvPr/>
        </p:nvSpPr>
        <p:spPr>
          <a:xfrm>
            <a:off x="228600" y="12700"/>
            <a:ext cx="8229600" cy="9017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kern="1200">
                <a:solidFill>
                  <a:schemeClr val="accent1"/>
                </a:solidFill>
                <a:latin typeface="+mj-lt"/>
                <a:ea typeface="+mj-ea"/>
                <a:cs typeface="+mj-cs"/>
              </a:defRPr>
            </a:lvl1pPr>
          </a:lstStyle>
          <a:p>
            <a:pPr>
              <a:spcBef>
                <a:spcPts val="0"/>
              </a:spcBef>
            </a:pPr>
            <a:endParaRPr lang="en-US" sz="3600" dirty="0"/>
          </a:p>
        </p:txBody>
      </p:sp>
      <p:sp>
        <p:nvSpPr>
          <p:cNvPr id="6" name="Title 5">
            <a:extLst>
              <a:ext uri="{FF2B5EF4-FFF2-40B4-BE49-F238E27FC236}">
                <a16:creationId xmlns:a16="http://schemas.microsoft.com/office/drawing/2014/main" id="{3A2E3DB2-7BC8-43D0-B2DD-88C4F60A14B8}"/>
              </a:ext>
            </a:extLst>
          </p:cNvPr>
          <p:cNvSpPr>
            <a:spLocks noGrp="1"/>
          </p:cNvSpPr>
          <p:nvPr>
            <p:ph type="title"/>
          </p:nvPr>
        </p:nvSpPr>
        <p:spPr>
          <a:xfrm>
            <a:off x="266700" y="375791"/>
            <a:ext cx="8153400" cy="1077218"/>
          </a:xfrm>
          <a:prstGeom prst="rect">
            <a:avLst/>
          </a:prstGeom>
        </p:spPr>
        <p:txBody>
          <a:bodyPr wrap="square">
            <a:spAutoFit/>
          </a:bodyPr>
          <a:lstStyle/>
          <a:p>
            <a:pPr lvl="0"/>
            <a:r>
              <a:rPr lang="en-US" sz="3200" dirty="0">
                <a:solidFill>
                  <a:srgbClr val="007FAC"/>
                </a:solidFill>
              </a:rPr>
              <a:t>Educational Initiatives / Academic Track for Students at </a:t>
            </a:r>
            <a:r>
              <a:rPr lang="en-US" sz="3200" dirty="0" err="1">
                <a:solidFill>
                  <a:srgbClr val="007FAC"/>
                </a:solidFill>
              </a:rPr>
              <a:t>AIHceEXP</a:t>
            </a:r>
            <a:r>
              <a:rPr lang="en-US" sz="3200" dirty="0">
                <a:solidFill>
                  <a:srgbClr val="007FAC"/>
                </a:solidFill>
              </a:rPr>
              <a:t> 2019</a:t>
            </a:r>
            <a:endParaRPr lang="en-US" sz="3200" dirty="0">
              <a:solidFill>
                <a:prstClr val="black"/>
              </a:solidFill>
            </a:endParaRPr>
          </a:p>
        </p:txBody>
      </p:sp>
    </p:spTree>
    <p:extLst>
      <p:ext uri="{BB962C8B-B14F-4D97-AF65-F5344CB8AC3E}">
        <p14:creationId xmlns:p14="http://schemas.microsoft.com/office/powerpoint/2010/main" val="2775183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p:txBody>
          <a:bodyPr>
            <a:normAutofit/>
          </a:bodyPr>
          <a:lstStyle/>
          <a:p>
            <a:r>
              <a:rPr lang="en-US" dirty="0"/>
              <a:t>2019 eLearning</a:t>
            </a:r>
          </a:p>
        </p:txBody>
      </p:sp>
      <p:sp>
        <p:nvSpPr>
          <p:cNvPr id="3" name="Content Placeholder 2">
            <a:extLst>
              <a:ext uri="{FF2B5EF4-FFF2-40B4-BE49-F238E27FC236}">
                <a16:creationId xmlns:a16="http://schemas.microsoft.com/office/drawing/2014/main" id="{68B26147-465C-413A-8775-74789F74F16B}"/>
              </a:ext>
            </a:extLst>
          </p:cNvPr>
          <p:cNvSpPr>
            <a:spLocks noGrp="1"/>
          </p:cNvSpPr>
          <p:nvPr>
            <p:ph idx="1"/>
          </p:nvPr>
        </p:nvSpPr>
        <p:spPr/>
        <p:txBody>
          <a:bodyPr/>
          <a:lstStyle/>
          <a:p>
            <a:pPr marL="0" indent="0">
              <a:buNone/>
            </a:pPr>
            <a:r>
              <a:rPr lang="en-US" dirty="0">
                <a:latin typeface="Arial" panose="020B0604020202020204" pitchFamily="34" charset="0"/>
                <a:cs typeface="Arial" panose="020B0604020202020204" pitchFamily="34" charset="0"/>
              </a:rPr>
              <a:t>New Online Courses</a:t>
            </a:r>
          </a:p>
          <a:p>
            <a:pPr lvl="1">
              <a:buFont typeface="Arial" panose="020B0604020202020204" pitchFamily="34" charset="0"/>
              <a:buChar char="•"/>
            </a:pPr>
            <a:r>
              <a:rPr lang="en-US" i="1" dirty="0">
                <a:latin typeface="Arial" panose="020B0604020202020204" pitchFamily="34" charset="0"/>
                <a:cs typeface="Arial" panose="020B0604020202020204" pitchFamily="34" charset="0"/>
              </a:rPr>
              <a:t>OHTA W201 Basic Principles of Occupational Hygiene </a:t>
            </a:r>
            <a:r>
              <a:rPr lang="en-US" dirty="0">
                <a:latin typeface="Arial" panose="020B0604020202020204" pitchFamily="34" charset="0"/>
                <a:cs typeface="Arial" panose="020B0604020202020204" pitchFamily="34" charset="0"/>
              </a:rPr>
              <a:t>– March 2019</a:t>
            </a:r>
          </a:p>
          <a:p>
            <a:pPr lvl="1">
              <a:buFont typeface="Arial" panose="020B0604020202020204" pitchFamily="34" charset="0"/>
              <a:buChar char="•"/>
            </a:pPr>
            <a:r>
              <a:rPr lang="en-US" i="1" dirty="0">
                <a:latin typeface="Arial" panose="020B0604020202020204" pitchFamily="34" charset="0"/>
                <a:cs typeface="Arial" panose="020B0604020202020204" pitchFamily="34" charset="0"/>
              </a:rPr>
              <a:t>Occupational Exposure Assessment (OEA), Level 1 Certificate Program </a:t>
            </a:r>
            <a:r>
              <a:rPr lang="en-US" dirty="0">
                <a:latin typeface="Arial" panose="020B0604020202020204" pitchFamily="34" charset="0"/>
                <a:cs typeface="Arial" panose="020B0604020202020204" pitchFamily="34" charset="0"/>
              </a:rPr>
              <a:t>– March-April 2019 (Students/Early Career)</a:t>
            </a:r>
          </a:p>
          <a:p>
            <a:pPr lvl="1">
              <a:buFont typeface="Arial" panose="020B0604020202020204" pitchFamily="34" charset="0"/>
              <a:buChar char="•"/>
            </a:pPr>
            <a:r>
              <a:rPr lang="en-US" i="1" dirty="0">
                <a:latin typeface="Arial" panose="020B0604020202020204" pitchFamily="34" charset="0"/>
                <a:cs typeface="Arial" panose="020B0604020202020204" pitchFamily="34" charset="0"/>
              </a:rPr>
              <a:t>CIH Prep Online </a:t>
            </a:r>
            <a:r>
              <a:rPr lang="en-US" dirty="0">
                <a:latin typeface="Arial" panose="020B0604020202020204" pitchFamily="34" charset="0"/>
                <a:cs typeface="Arial" panose="020B0604020202020204" pitchFamily="34" charset="0"/>
              </a:rPr>
              <a:t>– March 2019</a:t>
            </a:r>
          </a:p>
          <a:p>
            <a:pPr marL="457200" lvl="1" indent="0">
              <a:buNone/>
            </a:pPr>
            <a:endParaRPr lang="en-US" i="1" dirty="0">
              <a:latin typeface="+mj-lt"/>
            </a:endParaRP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19</a:t>
            </a:fld>
            <a:endParaRPr lang="en-US" dirty="0"/>
          </a:p>
        </p:txBody>
      </p:sp>
    </p:spTree>
    <p:extLst>
      <p:ext uri="{BB962C8B-B14F-4D97-AF65-F5344CB8AC3E}">
        <p14:creationId xmlns:p14="http://schemas.microsoft.com/office/powerpoint/2010/main" val="1840157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756BF54-7E2D-49CA-9D1D-8F06C939A2E0}"/>
              </a:ext>
            </a:extLst>
          </p:cNvPr>
          <p:cNvSpPr txBox="1">
            <a:spLocks/>
          </p:cNvSpPr>
          <p:nvPr/>
        </p:nvSpPr>
        <p:spPr>
          <a:xfrm>
            <a:off x="457200" y="239158"/>
            <a:ext cx="7620000" cy="8572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a:ea typeface="+mj-ea"/>
              <a:cs typeface="+mj-cs"/>
            </a:endParaRPr>
          </a:p>
        </p:txBody>
      </p:sp>
      <p:pic>
        <p:nvPicPr>
          <p:cNvPr id="5" name="Picture 4">
            <a:extLst>
              <a:ext uri="{FF2B5EF4-FFF2-40B4-BE49-F238E27FC236}">
                <a16:creationId xmlns:a16="http://schemas.microsoft.com/office/drawing/2014/main" id="{6B1833CB-2C7F-427C-BA37-B2D67085B8AD}"/>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304800" y="140809"/>
            <a:ext cx="3810000" cy="1128289"/>
          </a:xfrm>
          <a:prstGeom prst="rect">
            <a:avLst/>
          </a:prstGeom>
          <a:noFill/>
          <a:ln>
            <a:noFill/>
          </a:ln>
        </p:spPr>
      </p:pic>
      <p:sp>
        <p:nvSpPr>
          <p:cNvPr id="2" name="Slide Number Placeholder 1">
            <a:extLst>
              <a:ext uri="{FF2B5EF4-FFF2-40B4-BE49-F238E27FC236}">
                <a16:creationId xmlns:a16="http://schemas.microsoft.com/office/drawing/2014/main" id="{6FA42A44-412D-47F4-8376-80F3F4DF3B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53A72-5098-426B-8F04-7A9C9FF90357}" type="slidenum">
              <a:rPr kumimoji="0" lang="en-US" sz="12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dirty="0">
              <a:ln>
                <a:noFill/>
              </a:ln>
              <a:solidFill>
                <a:prstClr val="white"/>
              </a:solidFill>
              <a:effectLst/>
              <a:uLnTx/>
              <a:uFillTx/>
              <a:latin typeface="Arial"/>
              <a:ea typeface="+mn-ea"/>
              <a:cs typeface="+mn-cs"/>
            </a:endParaRPr>
          </a:p>
        </p:txBody>
      </p:sp>
      <p:sp>
        <p:nvSpPr>
          <p:cNvPr id="4" name="Rectangle 3">
            <a:extLst>
              <a:ext uri="{FF2B5EF4-FFF2-40B4-BE49-F238E27FC236}">
                <a16:creationId xmlns:a16="http://schemas.microsoft.com/office/drawing/2014/main" id="{EF060D25-AB95-4438-8FE7-412741300CBA}"/>
              </a:ext>
            </a:extLst>
          </p:cNvPr>
          <p:cNvSpPr/>
          <p:nvPr/>
        </p:nvSpPr>
        <p:spPr>
          <a:xfrm>
            <a:off x="602751" y="1542465"/>
            <a:ext cx="7818807" cy="461665"/>
          </a:xfrm>
          <a:prstGeom prst="rect">
            <a:avLst/>
          </a:prstGeom>
        </p:spPr>
        <p:txBody>
          <a:bodyPr wrap="none">
            <a:spAutoFit/>
          </a:bodyPr>
          <a:lstStyle/>
          <a:p>
            <a:r>
              <a:rPr lang="en-US" sz="2400" dirty="0">
                <a:solidFill>
                  <a:srgbClr val="2981C4"/>
                </a:solidFill>
                <a:latin typeface="+mj-lt"/>
                <a:cs typeface="Calibri" panose="020F0502020204030204" pitchFamily="34" charset="0"/>
                <a:hlinkClick r:id="rId4"/>
              </a:rPr>
              <a:t>Exposure Decision Assessment</a:t>
            </a:r>
            <a:r>
              <a:rPr lang="en-US" sz="2400" dirty="0">
                <a:solidFill>
                  <a:srgbClr val="2981C4"/>
                </a:solidFill>
                <a:latin typeface="+mj-lt"/>
                <a:cs typeface="Calibri" panose="020F0502020204030204" pitchFamily="34" charset="0"/>
              </a:rPr>
              <a:t> (Students/Early Career)</a:t>
            </a:r>
            <a:endParaRPr lang="en-US" sz="2400" b="0" i="0" dirty="0">
              <a:solidFill>
                <a:srgbClr val="2981C4"/>
              </a:solidFill>
              <a:effectLst/>
              <a:latin typeface="+mj-lt"/>
              <a:cs typeface="Calibri" panose="020F0502020204030204" pitchFamily="34" charset="0"/>
            </a:endParaRPr>
          </a:p>
        </p:txBody>
      </p:sp>
      <p:sp>
        <p:nvSpPr>
          <p:cNvPr id="6" name="Rectangle 5">
            <a:extLst>
              <a:ext uri="{FF2B5EF4-FFF2-40B4-BE49-F238E27FC236}">
                <a16:creationId xmlns:a16="http://schemas.microsoft.com/office/drawing/2014/main" id="{852E6878-0979-4AB6-9297-856759E64B67}"/>
              </a:ext>
            </a:extLst>
          </p:cNvPr>
          <p:cNvSpPr/>
          <p:nvPr/>
        </p:nvSpPr>
        <p:spPr>
          <a:xfrm>
            <a:off x="602751" y="2195339"/>
            <a:ext cx="7772400" cy="3785652"/>
          </a:xfrm>
          <a:prstGeom prst="rect">
            <a:avLst/>
          </a:prstGeom>
        </p:spPr>
        <p:txBody>
          <a:bodyPr wrap="square">
            <a:spAutoFit/>
          </a:bodyPr>
          <a:lstStyle/>
          <a:p>
            <a:r>
              <a:rPr lang="en-US" sz="2000" dirty="0">
                <a:solidFill>
                  <a:srgbClr val="333333"/>
                </a:solidFill>
                <a:cs typeface="Calibri" panose="020F0502020204030204" pitchFamily="34" charset="0"/>
              </a:rPr>
              <a:t>The goal of this program is to improve the accuracy and efficiency of exposure assessment decisions that can be made when using statistical analysis tools.</a:t>
            </a:r>
          </a:p>
          <a:p>
            <a:pPr marL="285750" indent="-285750">
              <a:buFont typeface="Arial" panose="020B0604020202020204" pitchFamily="34" charset="0"/>
              <a:buChar char="•"/>
            </a:pPr>
            <a:r>
              <a:rPr lang="en-US" sz="2000" dirty="0">
                <a:solidFill>
                  <a:srgbClr val="333333"/>
                </a:solidFill>
                <a:cs typeface="Calibri" panose="020F0502020204030204" pitchFamily="34" charset="0"/>
              </a:rPr>
              <a:t>Lists you alongside individuals recognized for ongoing personnel training, quality assurance, and demonstration of competency in rendering exposure decisions</a:t>
            </a:r>
          </a:p>
          <a:p>
            <a:pPr marL="285750" indent="-285750">
              <a:buFont typeface="Arial" panose="020B0604020202020204" pitchFamily="34" charset="0"/>
              <a:buChar char="•"/>
            </a:pPr>
            <a:r>
              <a:rPr lang="en-US" sz="2000" dirty="0">
                <a:solidFill>
                  <a:srgbClr val="333333"/>
                </a:solidFill>
                <a:cs typeface="Calibri" panose="020F0502020204030204" pitchFamily="34" charset="0"/>
              </a:rPr>
              <a:t>Improves the overall quality of your management of workplace exposures</a:t>
            </a:r>
          </a:p>
          <a:p>
            <a:pPr marL="285750" indent="-285750">
              <a:buFont typeface="Arial" panose="020B0604020202020204" pitchFamily="34" charset="0"/>
              <a:buChar char="•"/>
            </a:pPr>
            <a:r>
              <a:rPr lang="en-US" sz="2000" dirty="0">
                <a:solidFill>
                  <a:srgbClr val="333333"/>
                </a:solidFill>
                <a:cs typeface="Calibri" panose="020F0502020204030204" pitchFamily="34" charset="0"/>
              </a:rPr>
              <a:t>Encourages a platform of continuous improvement, essential to collaboration and sharing of best practices.​</a:t>
            </a:r>
          </a:p>
          <a:p>
            <a:endParaRPr lang="en-US" sz="2000" dirty="0">
              <a:solidFill>
                <a:srgbClr val="333333"/>
              </a:solidFill>
            </a:endParaRPr>
          </a:p>
          <a:p>
            <a:r>
              <a:rPr lang="en-US" sz="2000" b="0" i="0" dirty="0">
                <a:solidFill>
                  <a:srgbClr val="333333"/>
                </a:solidFill>
                <a:effectLst/>
                <a:cs typeface="Calibri" panose="020F0502020204030204" pitchFamily="34" charset="0"/>
              </a:rPr>
              <a:t>Best of all, </a:t>
            </a:r>
            <a:r>
              <a:rPr lang="en-US" sz="2000" b="1" i="0" dirty="0">
                <a:solidFill>
                  <a:srgbClr val="333333"/>
                </a:solidFill>
                <a:effectLst/>
                <a:cs typeface="Calibri" panose="020F0502020204030204" pitchFamily="34" charset="0"/>
              </a:rPr>
              <a:t>it’s FREE!</a:t>
            </a:r>
          </a:p>
        </p:txBody>
      </p:sp>
    </p:spTree>
    <p:extLst>
      <p:ext uri="{BB962C8B-B14F-4D97-AF65-F5344CB8AC3E}">
        <p14:creationId xmlns:p14="http://schemas.microsoft.com/office/powerpoint/2010/main" val="889297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
            <a:extLst>
              <a:ext uri="{FF2B5EF4-FFF2-40B4-BE49-F238E27FC236}">
                <a16:creationId xmlns:a16="http://schemas.microsoft.com/office/drawing/2014/main" id="{2FF6BD19-35C6-4FB5-9105-0FC3E720EC56}"/>
              </a:ext>
            </a:extLst>
          </p:cNvPr>
          <p:cNvSpPr>
            <a:spLocks noGrp="1"/>
          </p:cNvSpPr>
          <p:nvPr>
            <p:ph type="sldNum" sz="quarter" idx="12"/>
          </p:nvPr>
        </p:nvSpPr>
        <p:spPr>
          <a:xfrm>
            <a:off x="6629400" y="6172200"/>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53A72-5098-426B-8F04-7A9C9FF90357}" type="slidenum">
              <a:rPr kumimoji="0" lang="en-US" sz="1200" b="1"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dirty="0">
              <a:ln>
                <a:noFill/>
              </a:ln>
              <a:solidFill>
                <a:prstClr val="white"/>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38BE4B09-507B-4F08-BEC1-712BC700B871}"/>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709110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6DDF-0CE6-4841-B8DA-1BE21565B7E8}"/>
              </a:ext>
            </a:extLst>
          </p:cNvPr>
          <p:cNvSpPr>
            <a:spLocks noGrp="1"/>
          </p:cNvSpPr>
          <p:nvPr>
            <p:ph type="title"/>
          </p:nvPr>
        </p:nvSpPr>
        <p:spPr>
          <a:xfrm>
            <a:off x="453535" y="285245"/>
            <a:ext cx="8299529" cy="907775"/>
          </a:xfrm>
        </p:spPr>
        <p:txBody>
          <a:bodyPr>
            <a:normAutofit fontScale="90000"/>
          </a:bodyPr>
          <a:lstStyle/>
          <a:p>
            <a:pPr algn="ctr"/>
            <a:r>
              <a:rPr lang="en-US" sz="2400" dirty="0"/>
              <a:t>Industrial Hygiene Practice</a:t>
            </a:r>
            <a:br>
              <a:rPr lang="en-US" sz="2400" dirty="0"/>
            </a:br>
            <a:r>
              <a:rPr lang="en-US" sz="2400" dirty="0"/>
              <a:t>Foundation – Fundamentals – Application – Content Priorities</a:t>
            </a:r>
          </a:p>
        </p:txBody>
      </p:sp>
      <p:graphicFrame>
        <p:nvGraphicFramePr>
          <p:cNvPr id="11" name="Table 10">
            <a:extLst>
              <a:ext uri="{FF2B5EF4-FFF2-40B4-BE49-F238E27FC236}">
                <a16:creationId xmlns:a16="http://schemas.microsoft.com/office/drawing/2014/main" id="{24AFE7F7-4304-4AA2-BA7D-D0FD96553270}"/>
              </a:ext>
            </a:extLst>
          </p:cNvPr>
          <p:cNvGraphicFramePr>
            <a:graphicFrameLocks noGrp="1"/>
          </p:cNvGraphicFramePr>
          <p:nvPr>
            <p:extLst/>
          </p:nvPr>
        </p:nvGraphicFramePr>
        <p:xfrm>
          <a:off x="1190300" y="2037999"/>
          <a:ext cx="3840380" cy="2993898"/>
        </p:xfrm>
        <a:graphic>
          <a:graphicData uri="http://schemas.openxmlformats.org/drawingml/2006/table">
            <a:tbl>
              <a:tblPr firstRow="1" bandRow="1">
                <a:tableStyleId>{5C22544A-7EE6-4342-B048-85BDC9FD1C3A}</a:tableStyleId>
              </a:tblPr>
              <a:tblGrid>
                <a:gridCol w="768076">
                  <a:extLst>
                    <a:ext uri="{9D8B030D-6E8A-4147-A177-3AD203B41FA5}">
                      <a16:colId xmlns:a16="http://schemas.microsoft.com/office/drawing/2014/main" val="701449731"/>
                    </a:ext>
                  </a:extLst>
                </a:gridCol>
                <a:gridCol w="512051">
                  <a:extLst>
                    <a:ext uri="{9D8B030D-6E8A-4147-A177-3AD203B41FA5}">
                      <a16:colId xmlns:a16="http://schemas.microsoft.com/office/drawing/2014/main" val="4094832886"/>
                    </a:ext>
                  </a:extLst>
                </a:gridCol>
                <a:gridCol w="256025">
                  <a:extLst>
                    <a:ext uri="{9D8B030D-6E8A-4147-A177-3AD203B41FA5}">
                      <a16:colId xmlns:a16="http://schemas.microsoft.com/office/drawing/2014/main" val="3841606170"/>
                    </a:ext>
                  </a:extLst>
                </a:gridCol>
                <a:gridCol w="768076">
                  <a:extLst>
                    <a:ext uri="{9D8B030D-6E8A-4147-A177-3AD203B41FA5}">
                      <a16:colId xmlns:a16="http://schemas.microsoft.com/office/drawing/2014/main" val="1830687188"/>
                    </a:ext>
                  </a:extLst>
                </a:gridCol>
                <a:gridCol w="256025">
                  <a:extLst>
                    <a:ext uri="{9D8B030D-6E8A-4147-A177-3AD203B41FA5}">
                      <a16:colId xmlns:a16="http://schemas.microsoft.com/office/drawing/2014/main" val="1740461411"/>
                    </a:ext>
                  </a:extLst>
                </a:gridCol>
                <a:gridCol w="512051">
                  <a:extLst>
                    <a:ext uri="{9D8B030D-6E8A-4147-A177-3AD203B41FA5}">
                      <a16:colId xmlns:a16="http://schemas.microsoft.com/office/drawing/2014/main" val="999376297"/>
                    </a:ext>
                  </a:extLst>
                </a:gridCol>
                <a:gridCol w="768076">
                  <a:extLst>
                    <a:ext uri="{9D8B030D-6E8A-4147-A177-3AD203B41FA5}">
                      <a16:colId xmlns:a16="http://schemas.microsoft.com/office/drawing/2014/main" val="2780894973"/>
                    </a:ext>
                  </a:extLst>
                </a:gridCol>
              </a:tblGrid>
              <a:tr h="228600">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kern="1200" dirty="0">
                          <a:solidFill>
                            <a:schemeClr val="tx1"/>
                          </a:solidFill>
                          <a:effectLst/>
                          <a:latin typeface="+mn-lt"/>
                          <a:ea typeface="+mn-ea"/>
                          <a:cs typeface="+mn-cs"/>
                        </a:rPr>
                        <a:t>Hierarchy </a:t>
                      </a:r>
                      <a:r>
                        <a:rPr lang="en-US" sz="1100" b="0" dirty="0">
                          <a:solidFill>
                            <a:schemeClr val="tx1"/>
                          </a:solidFill>
                        </a:rPr>
                        <a:t>of Controls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06480822"/>
                  </a:ext>
                </a:extLst>
              </a:tr>
              <a:tr h="445770">
                <a:tc>
                  <a:txBody>
                    <a:bodyPr/>
                    <a:lstStyle/>
                    <a:p>
                      <a:pPr algn="ctr"/>
                      <a:r>
                        <a:rPr lang="en-US" sz="800" dirty="0">
                          <a:solidFill>
                            <a:schemeClr val="tx1"/>
                          </a:solidFill>
                        </a:rPr>
                        <a:t>Elimination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a:r>
                        <a:rPr lang="en-US" sz="800" dirty="0">
                          <a:solidFill>
                            <a:schemeClr val="tx1"/>
                          </a:solidFill>
                        </a:rPr>
                        <a:t>Substitution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pPr algn="ct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800" dirty="0">
                          <a:solidFill>
                            <a:schemeClr val="tx1"/>
                          </a:solidFill>
                        </a:rPr>
                        <a:t>Engineering / Ventilation Controls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gridSpan="2">
                  <a:txBody>
                    <a:bodyPr/>
                    <a:lstStyle/>
                    <a:p>
                      <a:pPr algn="ctr"/>
                      <a:r>
                        <a:rPr lang="en-US" sz="800" dirty="0">
                          <a:solidFill>
                            <a:schemeClr val="tx1"/>
                          </a:solidFill>
                        </a:rPr>
                        <a:t>Administrative Controls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pPr algn="ct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800" dirty="0">
                          <a:solidFill>
                            <a:schemeClr val="tx1"/>
                          </a:solidFill>
                        </a:rPr>
                        <a:t>Personal Protective Equipment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58486061"/>
                  </a:ext>
                </a:extLst>
              </a:tr>
              <a:tr h="342900">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tx1"/>
                          </a:solidFill>
                        </a:rPr>
                        <a:t>OHS Management: Risk Assessment, Risk Management, and Risk Communication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6012559"/>
                  </a:ext>
                </a:extLst>
              </a:tr>
              <a:tr h="342900">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t>Exposure Assessment: Workplace, Workforce, Occupational Agent Information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2632618"/>
                  </a:ext>
                </a:extLst>
              </a:tr>
              <a:tr h="205740">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Workplace Hazards, Advanced Science, and Evaluation Techniques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53341918"/>
                  </a:ext>
                </a:extLst>
              </a:tr>
              <a:tr h="3429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Air Sampling and Instrumental Analysis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Biological Hazards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2524678650"/>
                  </a:ext>
                </a:extLst>
              </a:tr>
              <a:tr h="3429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Chemical Hazards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Community Exposure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Biostatistics and Epidemiology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3036572456"/>
                  </a:ext>
                </a:extLst>
              </a:tr>
              <a:tr h="28498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Ergonomics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Fatigue Management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Health Regulations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176532626"/>
                  </a:ext>
                </a:extLst>
              </a:tr>
              <a:tr h="44577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Indoor Air Quality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Toxicology and Human Disease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Physical Hazards – </a:t>
                      </a:r>
                      <a:r>
                        <a:rPr lang="en-US" sz="800" dirty="0"/>
                        <a:t>Noise, Radiation, Thermal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16:rowId xmlns:a16="http://schemas.microsoft.com/office/drawing/2014/main" val="955559076"/>
                  </a:ext>
                </a:extLst>
              </a:tr>
            </a:tbl>
          </a:graphicData>
        </a:graphic>
      </p:graphicFrame>
      <p:sp>
        <p:nvSpPr>
          <p:cNvPr id="7" name="TextBox 6">
            <a:extLst>
              <a:ext uri="{FF2B5EF4-FFF2-40B4-BE49-F238E27FC236}">
                <a16:creationId xmlns:a16="http://schemas.microsoft.com/office/drawing/2014/main" id="{4D2D30C9-0965-4C60-97E9-BFE63AD56D06}"/>
              </a:ext>
            </a:extLst>
          </p:cNvPr>
          <p:cNvSpPr txBox="1"/>
          <p:nvPr/>
        </p:nvSpPr>
        <p:spPr>
          <a:xfrm>
            <a:off x="6158851" y="2770243"/>
            <a:ext cx="2891384" cy="1869743"/>
          </a:xfrm>
          <a:prstGeom prst="rect">
            <a:avLst/>
          </a:prstGeom>
          <a:noFill/>
        </p:spPr>
        <p:txBody>
          <a:bodyPr wrap="square" rtlCol="0">
            <a:spAutoFit/>
          </a:bodyPr>
          <a:lstStyle/>
          <a:p>
            <a:pPr algn="ctr"/>
            <a:r>
              <a:rPr lang="en-US" b="1" dirty="0">
                <a:solidFill>
                  <a:srgbClr val="7030A0"/>
                </a:solidFill>
              </a:rPr>
              <a:t>Content Priorities</a:t>
            </a:r>
          </a:p>
          <a:p>
            <a:pPr algn="ctr"/>
            <a:endParaRPr lang="en-US" sz="300" b="1" dirty="0">
              <a:solidFill>
                <a:srgbClr val="7030A0"/>
              </a:solidFill>
            </a:endParaRPr>
          </a:p>
          <a:p>
            <a:pPr algn="ctr"/>
            <a:r>
              <a:rPr lang="en-US" sz="1350" b="1" dirty="0"/>
              <a:t>OEB</a:t>
            </a:r>
          </a:p>
          <a:p>
            <a:pPr algn="ctr"/>
            <a:r>
              <a:rPr lang="en-US" sz="1350" b="1" dirty="0"/>
              <a:t>Business Case</a:t>
            </a:r>
          </a:p>
          <a:p>
            <a:pPr algn="ctr"/>
            <a:r>
              <a:rPr lang="en-US" sz="1350" b="1" dirty="0"/>
              <a:t>Sensor Technology</a:t>
            </a:r>
          </a:p>
          <a:p>
            <a:pPr algn="ctr"/>
            <a:r>
              <a:rPr lang="en-US" sz="1350" b="1" dirty="0"/>
              <a:t>Total Worker Exposure </a:t>
            </a:r>
          </a:p>
          <a:p>
            <a:pPr algn="ctr"/>
            <a:r>
              <a:rPr lang="en-US" sz="1350" b="1" dirty="0"/>
              <a:t>Big Data</a:t>
            </a:r>
          </a:p>
          <a:p>
            <a:pPr algn="ctr"/>
            <a:r>
              <a:rPr lang="en-US" sz="1350" b="1" dirty="0"/>
              <a:t>Global Standard of Care</a:t>
            </a:r>
          </a:p>
          <a:p>
            <a:pPr algn="ctr"/>
            <a:r>
              <a:rPr lang="en-US" sz="1350" b="1" dirty="0"/>
              <a:t>Changing Workforce/Workplace</a:t>
            </a:r>
          </a:p>
        </p:txBody>
      </p:sp>
      <p:sp>
        <p:nvSpPr>
          <p:cNvPr id="3" name="Arrow: Right 2">
            <a:extLst>
              <a:ext uri="{FF2B5EF4-FFF2-40B4-BE49-F238E27FC236}">
                <a16:creationId xmlns:a16="http://schemas.microsoft.com/office/drawing/2014/main" id="{D96725B8-3E45-46ED-8790-0C24166B529A}"/>
              </a:ext>
            </a:extLst>
          </p:cNvPr>
          <p:cNvSpPr/>
          <p:nvPr/>
        </p:nvSpPr>
        <p:spPr>
          <a:xfrm>
            <a:off x="3748354" y="3423922"/>
            <a:ext cx="1613057" cy="6944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Emerging Issues</a:t>
            </a:r>
          </a:p>
        </p:txBody>
      </p:sp>
      <p:grpSp>
        <p:nvGrpSpPr>
          <p:cNvPr id="13" name="Group 12">
            <a:extLst>
              <a:ext uri="{FF2B5EF4-FFF2-40B4-BE49-F238E27FC236}">
                <a16:creationId xmlns:a16="http://schemas.microsoft.com/office/drawing/2014/main" id="{C9E325A5-A732-4CCF-B47E-0522F30809D2}"/>
              </a:ext>
            </a:extLst>
          </p:cNvPr>
          <p:cNvGrpSpPr/>
          <p:nvPr/>
        </p:nvGrpSpPr>
        <p:grpSpPr>
          <a:xfrm rot="5400000">
            <a:off x="4842893" y="2952329"/>
            <a:ext cx="1769364" cy="1714500"/>
            <a:chOff x="6821424" y="2505456"/>
            <a:chExt cx="2359152" cy="2286000"/>
          </a:xfrm>
          <a:effectLst>
            <a:outerShdw blurRad="139700" sx="110000" sy="110000" algn="ctr" rotWithShape="0">
              <a:prstClr val="black">
                <a:alpha val="40000"/>
              </a:prstClr>
            </a:outerShdw>
          </a:effectLst>
          <a:scene3d>
            <a:camera prst="isometricOffAxis1Top"/>
            <a:lightRig rig="threePt" dir="t"/>
          </a:scene3d>
        </p:grpSpPr>
        <p:sp>
          <p:nvSpPr>
            <p:cNvPr id="12" name="Oval 11">
              <a:extLst>
                <a:ext uri="{FF2B5EF4-FFF2-40B4-BE49-F238E27FC236}">
                  <a16:creationId xmlns:a16="http://schemas.microsoft.com/office/drawing/2014/main" id="{8D67C655-122F-4E8C-B3E7-202E82A9FE55}"/>
                </a:ext>
              </a:extLst>
            </p:cNvPr>
            <p:cNvSpPr/>
            <p:nvPr/>
          </p:nvSpPr>
          <p:spPr>
            <a:xfrm>
              <a:off x="6821424" y="2505456"/>
              <a:ext cx="2359152" cy="2286000"/>
            </a:xfrm>
            <a:prstGeom prst="ellipse">
              <a:avLst/>
            </a:prstGeom>
            <a:gradFill>
              <a:gsLst>
                <a:gs pos="0">
                  <a:schemeClr val="bg1"/>
                </a:gs>
                <a:gs pos="48000">
                  <a:schemeClr val="tx1">
                    <a:lumMod val="65000"/>
                    <a:lumOff val="35000"/>
                  </a:schemeClr>
                </a:gs>
                <a:gs pos="100000">
                  <a:schemeClr val="bg1">
                    <a:lumMod val="75000"/>
                  </a:schemeClr>
                </a:gs>
              </a:gsLst>
              <a:lin ang="16200000" scaled="1"/>
            </a:gradFill>
            <a:sp3d extrusionH="254000">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Oval 15">
              <a:extLst>
                <a:ext uri="{FF2B5EF4-FFF2-40B4-BE49-F238E27FC236}">
                  <a16:creationId xmlns:a16="http://schemas.microsoft.com/office/drawing/2014/main" id="{1C48870A-DF6A-4253-9C84-C03A7CA597B7}"/>
                </a:ext>
              </a:extLst>
            </p:cNvPr>
            <p:cNvSpPr/>
            <p:nvPr/>
          </p:nvSpPr>
          <p:spPr>
            <a:xfrm>
              <a:off x="7168896" y="2798064"/>
              <a:ext cx="1645920" cy="173736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4" name="TextBox 3">
            <a:extLst>
              <a:ext uri="{FF2B5EF4-FFF2-40B4-BE49-F238E27FC236}">
                <a16:creationId xmlns:a16="http://schemas.microsoft.com/office/drawing/2014/main" id="{5D986E22-42AC-4C99-9634-C7368C0F25DE}"/>
              </a:ext>
            </a:extLst>
          </p:cNvPr>
          <p:cNvSpPr txBox="1"/>
          <p:nvPr/>
        </p:nvSpPr>
        <p:spPr>
          <a:xfrm>
            <a:off x="152400" y="5029200"/>
            <a:ext cx="5931062" cy="392415"/>
          </a:xfrm>
          <a:prstGeom prst="rect">
            <a:avLst/>
          </a:prstGeom>
          <a:solidFill>
            <a:schemeClr val="accent4">
              <a:lumMod val="60000"/>
              <a:lumOff val="40000"/>
            </a:schemeClr>
          </a:solidFill>
          <a:ln w="19050">
            <a:solidFill>
              <a:schemeClr val="tx1"/>
            </a:solidFill>
          </a:ln>
        </p:spPr>
        <p:txBody>
          <a:bodyPr wrap="square" rtlCol="0">
            <a:spAutoFit/>
          </a:bodyPr>
          <a:lstStyle/>
          <a:p>
            <a:pPr lvl="0" algn="ctr">
              <a:defRPr/>
            </a:pPr>
            <a:r>
              <a:rPr lang="en-US" sz="1050" b="1" dirty="0"/>
              <a:t>Basic Science and Math</a:t>
            </a:r>
          </a:p>
          <a:p>
            <a:pPr lvl="0">
              <a:defRPr/>
            </a:pPr>
            <a:r>
              <a:rPr lang="en-US" sz="900" b="1" dirty="0"/>
              <a:t>Algebra, Anatomy, Biochemistry, Biology, Calculus, Chemistry, Geometry, Physics, Physiology, Statistics</a:t>
            </a:r>
          </a:p>
        </p:txBody>
      </p:sp>
      <p:sp>
        <p:nvSpPr>
          <p:cNvPr id="8" name="TextBox 7">
            <a:extLst>
              <a:ext uri="{FF2B5EF4-FFF2-40B4-BE49-F238E27FC236}">
                <a16:creationId xmlns:a16="http://schemas.microsoft.com/office/drawing/2014/main" id="{2B245113-ECD5-41A6-A0DA-FFDEF4EF74C5}"/>
              </a:ext>
            </a:extLst>
          </p:cNvPr>
          <p:cNvSpPr txBox="1"/>
          <p:nvPr/>
        </p:nvSpPr>
        <p:spPr>
          <a:xfrm rot="16200000">
            <a:off x="160052" y="3938281"/>
            <a:ext cx="1120078" cy="253916"/>
          </a:xfrm>
          <a:prstGeom prst="rect">
            <a:avLst/>
          </a:prstGeom>
          <a:noFill/>
        </p:spPr>
        <p:txBody>
          <a:bodyPr wrap="square" rtlCol="0">
            <a:spAutoFit/>
          </a:bodyPr>
          <a:lstStyle/>
          <a:p>
            <a:r>
              <a:rPr lang="en-US" sz="1050" dirty="0"/>
              <a:t>Fundamentals</a:t>
            </a:r>
          </a:p>
        </p:txBody>
      </p:sp>
      <p:sp>
        <p:nvSpPr>
          <p:cNvPr id="10" name="Left Brace 9">
            <a:extLst>
              <a:ext uri="{FF2B5EF4-FFF2-40B4-BE49-F238E27FC236}">
                <a16:creationId xmlns:a16="http://schemas.microsoft.com/office/drawing/2014/main" id="{BE0770FB-0D9F-433D-B3CF-9A26CAAA0E92}"/>
              </a:ext>
            </a:extLst>
          </p:cNvPr>
          <p:cNvSpPr/>
          <p:nvPr/>
        </p:nvSpPr>
        <p:spPr>
          <a:xfrm>
            <a:off x="835506" y="3442024"/>
            <a:ext cx="323122" cy="1423553"/>
          </a:xfrm>
          <a:prstGeom prst="leftBrace">
            <a:avLst>
              <a:gd name="adj1" fmla="val 8333"/>
              <a:gd name="adj2" fmla="val 5066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15" name="TextBox 14">
            <a:extLst>
              <a:ext uri="{FF2B5EF4-FFF2-40B4-BE49-F238E27FC236}">
                <a16:creationId xmlns:a16="http://schemas.microsoft.com/office/drawing/2014/main" id="{751DA8D9-2BC5-43D4-9E09-40C2D1A0EFBF}"/>
              </a:ext>
            </a:extLst>
          </p:cNvPr>
          <p:cNvSpPr txBox="1"/>
          <p:nvPr/>
        </p:nvSpPr>
        <p:spPr>
          <a:xfrm>
            <a:off x="2608329" y="5586357"/>
            <a:ext cx="2039872" cy="253916"/>
          </a:xfrm>
          <a:prstGeom prst="rect">
            <a:avLst/>
          </a:prstGeom>
          <a:noFill/>
        </p:spPr>
        <p:txBody>
          <a:bodyPr wrap="square" rtlCol="0">
            <a:spAutoFit/>
          </a:bodyPr>
          <a:lstStyle/>
          <a:p>
            <a:r>
              <a:rPr lang="en-US" sz="1050" dirty="0"/>
              <a:t>Foundation</a:t>
            </a:r>
          </a:p>
        </p:txBody>
      </p:sp>
      <p:sp>
        <p:nvSpPr>
          <p:cNvPr id="18" name="Left Brace 17">
            <a:extLst>
              <a:ext uri="{FF2B5EF4-FFF2-40B4-BE49-F238E27FC236}">
                <a16:creationId xmlns:a16="http://schemas.microsoft.com/office/drawing/2014/main" id="{E51E4158-0F80-4A37-ABE0-2CDE6D61B608}"/>
              </a:ext>
            </a:extLst>
          </p:cNvPr>
          <p:cNvSpPr/>
          <p:nvPr/>
        </p:nvSpPr>
        <p:spPr>
          <a:xfrm rot="16200000">
            <a:off x="2867931" y="4401877"/>
            <a:ext cx="226312" cy="2242960"/>
          </a:xfrm>
          <a:prstGeom prst="leftBrace">
            <a:avLst>
              <a:gd name="adj1" fmla="val 8333"/>
              <a:gd name="adj2" fmla="val 5066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sp>
        <p:nvSpPr>
          <p:cNvPr id="19" name="TextBox 18">
            <a:extLst>
              <a:ext uri="{FF2B5EF4-FFF2-40B4-BE49-F238E27FC236}">
                <a16:creationId xmlns:a16="http://schemas.microsoft.com/office/drawing/2014/main" id="{ECE39262-69B7-44CC-8A36-6EC533BFD040}"/>
              </a:ext>
            </a:extLst>
          </p:cNvPr>
          <p:cNvSpPr txBox="1"/>
          <p:nvPr/>
        </p:nvSpPr>
        <p:spPr>
          <a:xfrm rot="16200000">
            <a:off x="253650" y="2609555"/>
            <a:ext cx="907774" cy="253916"/>
          </a:xfrm>
          <a:prstGeom prst="rect">
            <a:avLst/>
          </a:prstGeom>
          <a:noFill/>
        </p:spPr>
        <p:txBody>
          <a:bodyPr wrap="square" rtlCol="0">
            <a:spAutoFit/>
          </a:bodyPr>
          <a:lstStyle/>
          <a:p>
            <a:r>
              <a:rPr lang="en-US" sz="1050" dirty="0"/>
              <a:t>Application</a:t>
            </a:r>
          </a:p>
        </p:txBody>
      </p:sp>
      <p:sp>
        <p:nvSpPr>
          <p:cNvPr id="17" name="Left Brace 16">
            <a:extLst>
              <a:ext uri="{FF2B5EF4-FFF2-40B4-BE49-F238E27FC236}">
                <a16:creationId xmlns:a16="http://schemas.microsoft.com/office/drawing/2014/main" id="{C1E990FD-8A9C-40F8-9DAB-C90BE19BBF77}"/>
              </a:ext>
            </a:extLst>
          </p:cNvPr>
          <p:cNvSpPr/>
          <p:nvPr/>
        </p:nvSpPr>
        <p:spPr>
          <a:xfrm>
            <a:off x="853942" y="2038000"/>
            <a:ext cx="304686" cy="1384691"/>
          </a:xfrm>
          <a:prstGeom prst="leftBrace">
            <a:avLst>
              <a:gd name="adj1" fmla="val 8333"/>
              <a:gd name="adj2" fmla="val 5066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dirty="0"/>
          </a:p>
        </p:txBody>
      </p:sp>
      <p:pic>
        <p:nvPicPr>
          <p:cNvPr id="6" name="Picture 5">
            <a:extLst>
              <a:ext uri="{FF2B5EF4-FFF2-40B4-BE49-F238E27FC236}">
                <a16:creationId xmlns:a16="http://schemas.microsoft.com/office/drawing/2014/main" id="{9CF7F2D9-ECB6-4D78-B582-A9713A3BECE7}"/>
              </a:ext>
            </a:extLst>
          </p:cNvPr>
          <p:cNvPicPr>
            <a:picLocks noChangeAspect="1"/>
          </p:cNvPicPr>
          <p:nvPr/>
        </p:nvPicPr>
        <p:blipFill>
          <a:blip r:embed="rId3"/>
          <a:stretch>
            <a:fillRect/>
          </a:stretch>
        </p:blipFill>
        <p:spPr>
          <a:xfrm>
            <a:off x="3505107" y="3249152"/>
            <a:ext cx="2133785" cy="359695"/>
          </a:xfrm>
          <a:prstGeom prst="rect">
            <a:avLst/>
          </a:prstGeom>
        </p:spPr>
      </p:pic>
      <p:sp>
        <p:nvSpPr>
          <p:cNvPr id="9" name="Slide Number Placeholder 8">
            <a:extLst>
              <a:ext uri="{FF2B5EF4-FFF2-40B4-BE49-F238E27FC236}">
                <a16:creationId xmlns:a16="http://schemas.microsoft.com/office/drawing/2014/main" id="{568162FA-D9B2-40AB-B50D-44A6F4C46C82}"/>
              </a:ext>
            </a:extLst>
          </p:cNvPr>
          <p:cNvSpPr>
            <a:spLocks noGrp="1"/>
          </p:cNvSpPr>
          <p:nvPr>
            <p:ph type="sldNum" sz="quarter" idx="12"/>
          </p:nvPr>
        </p:nvSpPr>
        <p:spPr/>
        <p:txBody>
          <a:bodyPr/>
          <a:lstStyle/>
          <a:p>
            <a:fld id="{38453A72-5098-426B-8F04-7A9C9FF90357}" type="slidenum">
              <a:rPr lang="en-US" smtClean="0"/>
              <a:t>22</a:t>
            </a:fld>
            <a:endParaRPr lang="en-US" dirty="0"/>
          </a:p>
        </p:txBody>
      </p:sp>
    </p:spTree>
    <p:extLst>
      <p:ext uri="{BB962C8B-B14F-4D97-AF65-F5344CB8AC3E}">
        <p14:creationId xmlns:p14="http://schemas.microsoft.com/office/powerpoint/2010/main" val="3688468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687B-7DF0-4F55-A255-0C2160FE7352}"/>
              </a:ext>
            </a:extLst>
          </p:cNvPr>
          <p:cNvSpPr>
            <a:spLocks noGrp="1"/>
          </p:cNvSpPr>
          <p:nvPr>
            <p:ph type="title"/>
          </p:nvPr>
        </p:nvSpPr>
        <p:spPr/>
        <p:txBody>
          <a:bodyPr>
            <a:normAutofit fontScale="90000"/>
          </a:bodyPr>
          <a:lstStyle/>
          <a:p>
            <a:r>
              <a:rPr lang="en-US" dirty="0"/>
              <a:t>Content Portfolio Advisory Group</a:t>
            </a:r>
          </a:p>
        </p:txBody>
      </p:sp>
      <p:graphicFrame>
        <p:nvGraphicFramePr>
          <p:cNvPr id="4" name="Content Placeholder 3">
            <a:extLst>
              <a:ext uri="{FF2B5EF4-FFF2-40B4-BE49-F238E27FC236}">
                <a16:creationId xmlns:a16="http://schemas.microsoft.com/office/drawing/2014/main" id="{D1CA888C-87ED-49A1-A6CB-3583E351252E}"/>
              </a:ext>
            </a:extLst>
          </p:cNvPr>
          <p:cNvGraphicFramePr>
            <a:graphicFrameLocks noGrp="1"/>
          </p:cNvGraphicFramePr>
          <p:nvPr>
            <p:ph idx="1"/>
            <p:extLst/>
          </p:nvPr>
        </p:nvGraphicFramePr>
        <p:xfrm>
          <a:off x="457200" y="14478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703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229600" cy="1143000"/>
          </a:xfrm>
        </p:spPr>
        <p:txBody>
          <a:bodyPr>
            <a:normAutofit/>
          </a:bodyPr>
          <a:lstStyle/>
          <a:p>
            <a:r>
              <a:rPr lang="en-US" sz="4000" dirty="0"/>
              <a:t>A Deeper Dive: Big Data</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24</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6A34804F-1352-44A6-B69F-31E09AEDA70E}"/>
              </a:ext>
            </a:extLst>
          </p:cNvPr>
          <p:cNvSpPr/>
          <p:nvPr/>
        </p:nvSpPr>
        <p:spPr>
          <a:xfrm>
            <a:off x="381000" y="1305342"/>
            <a:ext cx="8610600" cy="4093428"/>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IH professionals are leveraging cutting edge data management technologies, such as Big Data analytics, to inform risk assessment and management decisions.</a:t>
            </a:r>
          </a:p>
          <a:p>
            <a:pPr marL="285750" indent="-285750">
              <a:spcAft>
                <a:spcPts val="1200"/>
              </a:spcAft>
              <a:buFont typeface="Arial" panose="020B0604020202020204" pitchFamily="34" charset="0"/>
              <a:buChar char="•"/>
            </a:pPr>
            <a:r>
              <a:rPr lang="en-US" sz="2400" dirty="0"/>
              <a:t>IH professionals understand, are conversant, and have the appropriate Big Data tools to provide an integrated workplace profile for hazards and exposures.</a:t>
            </a:r>
          </a:p>
          <a:p>
            <a:pPr marL="285750" indent="-285750">
              <a:spcAft>
                <a:spcPts val="1200"/>
              </a:spcAft>
              <a:buFont typeface="Arial" panose="020B0604020202020204" pitchFamily="34" charset="0"/>
              <a:buChar char="•"/>
            </a:pPr>
            <a:r>
              <a:rPr lang="en-US" sz="2400" dirty="0"/>
              <a:t>IH professionals have software platforms that use standardized data criteria and tools that facilitate the transfer of data and use of data repositories.</a:t>
            </a:r>
          </a:p>
        </p:txBody>
      </p:sp>
    </p:spTree>
    <p:extLst>
      <p:ext uri="{BB962C8B-B14F-4D97-AF65-F5344CB8AC3E}">
        <p14:creationId xmlns:p14="http://schemas.microsoft.com/office/powerpoint/2010/main" val="3435512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229600" cy="1143000"/>
          </a:xfrm>
        </p:spPr>
        <p:txBody>
          <a:bodyPr>
            <a:normAutofit fontScale="90000"/>
          </a:bodyPr>
          <a:lstStyle/>
          <a:p>
            <a:r>
              <a:rPr lang="en-US" sz="4000" dirty="0"/>
              <a:t>A Deeper Dive: Business Case for IH</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25</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EC6614D7-FA5E-4951-A40A-76D7570FF434}"/>
              </a:ext>
            </a:extLst>
          </p:cNvPr>
          <p:cNvSpPr/>
          <p:nvPr/>
        </p:nvSpPr>
        <p:spPr>
          <a:xfrm>
            <a:off x="533400" y="1371600"/>
            <a:ext cx="7924800" cy="4616648"/>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AIHA is a champion for generating awareness and promoting the value of the IH profession to corporations and the community.</a:t>
            </a:r>
          </a:p>
          <a:p>
            <a:pPr marL="285750" indent="-285750">
              <a:spcAft>
                <a:spcPts val="1200"/>
              </a:spcAft>
              <a:buFont typeface="Arial" panose="020B0604020202020204" pitchFamily="34" charset="0"/>
              <a:buChar char="•"/>
            </a:pPr>
            <a:r>
              <a:rPr lang="en-US" sz="2400" dirty="0"/>
              <a:t>AIHA develops tools to support IH professionals in communication with Management, the C-suite and the community.</a:t>
            </a:r>
          </a:p>
          <a:p>
            <a:pPr marL="285750" indent="-285750">
              <a:spcAft>
                <a:spcPts val="1200"/>
              </a:spcAft>
              <a:buFont typeface="Arial" panose="020B0604020202020204" pitchFamily="34" charset="0"/>
              <a:buChar char="•"/>
            </a:pPr>
            <a:r>
              <a:rPr lang="en-US" sz="2400" dirty="0"/>
              <a:t>AIHA content products always include an underlying business case.</a:t>
            </a:r>
          </a:p>
          <a:p>
            <a:pPr marL="285750" indent="-285750">
              <a:spcAft>
                <a:spcPts val="1200"/>
              </a:spcAft>
              <a:buFont typeface="Arial" panose="020B0604020202020204" pitchFamily="34" charset="0"/>
              <a:buChar char="•"/>
            </a:pPr>
            <a:r>
              <a:rPr lang="en-US" sz="2400" dirty="0"/>
              <a:t>AIHA identifies how IH skills can contribute to the well-being of the business enterprise.</a:t>
            </a:r>
          </a:p>
        </p:txBody>
      </p:sp>
    </p:spTree>
    <p:extLst>
      <p:ext uri="{BB962C8B-B14F-4D97-AF65-F5344CB8AC3E}">
        <p14:creationId xmlns:p14="http://schemas.microsoft.com/office/powerpoint/2010/main" val="3942162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229600" cy="1143000"/>
          </a:xfrm>
        </p:spPr>
        <p:txBody>
          <a:bodyPr>
            <a:normAutofit/>
          </a:bodyPr>
          <a:lstStyle/>
          <a:p>
            <a:r>
              <a:rPr lang="en-US" sz="4000" dirty="0"/>
              <a:t>A Deeper Dive: Exposure Banding</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26</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04926D17-AF93-4E00-80C3-538D03062DDF}"/>
              </a:ext>
            </a:extLst>
          </p:cNvPr>
          <p:cNvSpPr/>
          <p:nvPr/>
        </p:nvSpPr>
        <p:spPr>
          <a:xfrm>
            <a:off x="533400" y="1720840"/>
            <a:ext cx="8153400" cy="3570208"/>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AIHA in partnership with NIOSH is educating health &amp; safety professionals on the importance of utilizing Occupational Exposure Banding (OEB) in their exposure risk assessments.</a:t>
            </a:r>
          </a:p>
          <a:p>
            <a:pPr marL="285750" indent="-285750">
              <a:spcAft>
                <a:spcPts val="1200"/>
              </a:spcAft>
              <a:buFont typeface="Arial" panose="020B0604020202020204" pitchFamily="34" charset="0"/>
              <a:buChar char="•"/>
            </a:pPr>
            <a:r>
              <a:rPr lang="en-US" sz="2400" dirty="0"/>
              <a:t>IH and allied professionals (e.g., Product Stewards, Occupational Health Nurses and Doctors) develop and actively use practical guidance for application of OEB in their professional practice.  </a:t>
            </a:r>
          </a:p>
        </p:txBody>
      </p:sp>
    </p:spTree>
    <p:extLst>
      <p:ext uri="{BB962C8B-B14F-4D97-AF65-F5344CB8AC3E}">
        <p14:creationId xmlns:p14="http://schemas.microsoft.com/office/powerpoint/2010/main" val="110742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788138" cy="1143000"/>
          </a:xfrm>
        </p:spPr>
        <p:txBody>
          <a:bodyPr>
            <a:normAutofit fontScale="90000"/>
          </a:bodyPr>
          <a:lstStyle/>
          <a:p>
            <a:r>
              <a:rPr lang="en-US" sz="4000" dirty="0"/>
              <a:t>A Deeper Dive: Global Standard of Care</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27</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DF2B9948-DADD-4DEB-8BEF-D8486D3A104B}"/>
              </a:ext>
            </a:extLst>
          </p:cNvPr>
          <p:cNvSpPr/>
          <p:nvPr/>
        </p:nvSpPr>
        <p:spPr>
          <a:xfrm>
            <a:off x="756684" y="1346389"/>
            <a:ext cx="8001000" cy="3724096"/>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AIHA contributes to and drives a harmonized standard of care for global workers.</a:t>
            </a:r>
          </a:p>
          <a:p>
            <a:pPr marL="285750" indent="-285750">
              <a:spcAft>
                <a:spcPts val="1200"/>
              </a:spcAft>
              <a:buFont typeface="Arial" panose="020B0604020202020204" pitchFamily="34" charset="0"/>
              <a:buChar char="•"/>
            </a:pPr>
            <a:r>
              <a:rPr lang="en-US" sz="2400" dirty="0"/>
              <a:t>AIHA provides technical content to global IH professionals.</a:t>
            </a:r>
          </a:p>
          <a:p>
            <a:pPr marL="285750" indent="-285750">
              <a:spcAft>
                <a:spcPts val="1200"/>
              </a:spcAft>
              <a:buFont typeface="Arial" panose="020B0604020202020204" pitchFamily="34" charset="0"/>
              <a:buChar char="•"/>
            </a:pPr>
            <a:r>
              <a:rPr lang="en-US" sz="2400" dirty="0"/>
              <a:t>AIHA engages with global partners on critical tools, resources and applicable international consensus standards to foster a global standard of care for global workers.</a:t>
            </a:r>
          </a:p>
        </p:txBody>
      </p:sp>
    </p:spTree>
    <p:extLst>
      <p:ext uri="{BB962C8B-B14F-4D97-AF65-F5344CB8AC3E}">
        <p14:creationId xmlns:p14="http://schemas.microsoft.com/office/powerpoint/2010/main" val="1874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229600" cy="1143000"/>
          </a:xfrm>
        </p:spPr>
        <p:txBody>
          <a:bodyPr>
            <a:normAutofit/>
          </a:bodyPr>
          <a:lstStyle/>
          <a:p>
            <a:r>
              <a:rPr lang="en-US" sz="4000" dirty="0"/>
              <a:t>A Deeper Dive: Sensors</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28</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2214349C-BAC4-47C6-AC15-1FBF7E6EF712}"/>
              </a:ext>
            </a:extLst>
          </p:cNvPr>
          <p:cNvSpPr/>
          <p:nvPr/>
        </p:nvSpPr>
        <p:spPr>
          <a:xfrm>
            <a:off x="457200" y="1066800"/>
            <a:ext cx="8229600" cy="4985980"/>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AIHA is the leader in establishing criteria for a certification type program for sensor technologies.</a:t>
            </a:r>
          </a:p>
          <a:p>
            <a:pPr marL="285750" indent="-285750">
              <a:spcAft>
                <a:spcPts val="1200"/>
              </a:spcAft>
              <a:buFont typeface="Arial" panose="020B0604020202020204" pitchFamily="34" charset="0"/>
              <a:buChar char="•"/>
            </a:pPr>
            <a:r>
              <a:rPr lang="en-US" sz="2400" dirty="0"/>
              <a:t>AIHA has a robust portfolio of sensor technology education and training for both members and non-members.</a:t>
            </a:r>
          </a:p>
          <a:p>
            <a:pPr marL="285750" indent="-285750">
              <a:spcAft>
                <a:spcPts val="1200"/>
              </a:spcAft>
              <a:buFont typeface="Arial" panose="020B0604020202020204" pitchFamily="34" charset="0"/>
              <a:buChar char="•"/>
            </a:pPr>
            <a:r>
              <a:rPr lang="en-US" sz="2400" dirty="0"/>
              <a:t>AIHA has developed guidance documents relating to sensor application, management/review of data sets, and data interpretation.</a:t>
            </a:r>
          </a:p>
          <a:p>
            <a:pPr marL="285750" indent="-285750">
              <a:spcAft>
                <a:spcPts val="1200"/>
              </a:spcAft>
              <a:buFont typeface="Arial" panose="020B0604020202020204" pitchFamily="34" charset="0"/>
              <a:buChar char="•"/>
            </a:pPr>
            <a:r>
              <a:rPr lang="en-US" sz="2400" dirty="0"/>
              <a:t>IH community is a key influencer in the process of updating guidelines and standards related to the application of new sensor technologies.</a:t>
            </a:r>
          </a:p>
        </p:txBody>
      </p:sp>
    </p:spTree>
    <p:extLst>
      <p:ext uri="{BB962C8B-B14F-4D97-AF65-F5344CB8AC3E}">
        <p14:creationId xmlns:p14="http://schemas.microsoft.com/office/powerpoint/2010/main" val="2452851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229600" cy="1143000"/>
          </a:xfrm>
        </p:spPr>
        <p:txBody>
          <a:bodyPr>
            <a:normAutofit fontScale="90000"/>
          </a:bodyPr>
          <a:lstStyle/>
          <a:p>
            <a:r>
              <a:rPr lang="en-US" sz="4000" dirty="0"/>
              <a:t>A Deeper Dive: Total Worker Exposure</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29</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81DE4CD4-B6F4-4076-A617-D7A09940622E}"/>
              </a:ext>
            </a:extLst>
          </p:cNvPr>
          <p:cNvSpPr/>
          <p:nvPr/>
        </p:nvSpPr>
        <p:spPr>
          <a:xfrm>
            <a:off x="457200" y="1305342"/>
            <a:ext cx="8229600" cy="4462760"/>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IH professionals understand how non-occupational exposure profiles (i.e., hobbies, consumer products, public health) integrate with occupational exposures to effect health outcomes and are engaging IH skill sets in addressing this integration.</a:t>
            </a:r>
          </a:p>
          <a:p>
            <a:pPr marL="285750" indent="-285750">
              <a:spcAft>
                <a:spcPts val="1200"/>
              </a:spcAft>
              <a:buFont typeface="Arial" panose="020B0604020202020204" pitchFamily="34" charset="0"/>
              <a:buChar char="•"/>
            </a:pPr>
            <a:r>
              <a:rPr lang="en-US" sz="2400" dirty="0"/>
              <a:t>IH professionals are seen as valued partners in Total Worker Health™ promotion.</a:t>
            </a:r>
          </a:p>
          <a:p>
            <a:pPr marL="285750" indent="-285750">
              <a:spcAft>
                <a:spcPts val="1200"/>
              </a:spcAft>
              <a:buFont typeface="Arial" panose="020B0604020202020204" pitchFamily="34" charset="0"/>
              <a:buChar char="•"/>
            </a:pPr>
            <a:r>
              <a:rPr lang="en-US" sz="2400" dirty="0"/>
              <a:t>IH professionals are seen as exposure scientists that anticipate, recognize, evaluate and control all exposures that combine to impact human health.</a:t>
            </a:r>
          </a:p>
        </p:txBody>
      </p:sp>
    </p:spTree>
    <p:extLst>
      <p:ext uri="{BB962C8B-B14F-4D97-AF65-F5344CB8AC3E}">
        <p14:creationId xmlns:p14="http://schemas.microsoft.com/office/powerpoint/2010/main" val="1475114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ECF97-F579-4F99-BFDF-F7080444989B}"/>
              </a:ext>
            </a:extLst>
          </p:cNvPr>
          <p:cNvSpPr>
            <a:spLocks noGrp="1"/>
          </p:cNvSpPr>
          <p:nvPr>
            <p:ph type="title"/>
          </p:nvPr>
        </p:nvSpPr>
        <p:spPr>
          <a:xfrm>
            <a:off x="381000" y="76200"/>
            <a:ext cx="8229600" cy="1143000"/>
          </a:xfrm>
        </p:spPr>
        <p:txBody>
          <a:bodyPr>
            <a:normAutofit fontScale="90000"/>
          </a:bodyPr>
          <a:lstStyle/>
          <a:p>
            <a:r>
              <a:rPr lang="en-US" sz="4000" dirty="0"/>
              <a:t>A Deeper Dive: Changing Workforce</a:t>
            </a:r>
          </a:p>
        </p:txBody>
      </p:sp>
      <p:sp>
        <p:nvSpPr>
          <p:cNvPr id="4" name="Slide Number Placeholder 3">
            <a:extLst>
              <a:ext uri="{FF2B5EF4-FFF2-40B4-BE49-F238E27FC236}">
                <a16:creationId xmlns:a16="http://schemas.microsoft.com/office/drawing/2014/main" id="{A2EF5949-A567-40DC-8569-67664BEC4354}"/>
              </a:ext>
            </a:extLst>
          </p:cNvPr>
          <p:cNvSpPr>
            <a:spLocks noGrp="1"/>
          </p:cNvSpPr>
          <p:nvPr>
            <p:ph type="sldNum" sz="quarter" idx="12"/>
          </p:nvPr>
        </p:nvSpPr>
        <p:spPr/>
        <p:txBody>
          <a:bodyPr/>
          <a:lstStyle/>
          <a:p>
            <a:fld id="{38453A72-5098-426B-8F04-7A9C9FF90357}" type="slidenum">
              <a:rPr lang="en-US" smtClean="0"/>
              <a:t>30</a:t>
            </a:fld>
            <a:endParaRPr lang="en-US" dirty="0"/>
          </a:p>
        </p:txBody>
      </p:sp>
      <p:sp>
        <p:nvSpPr>
          <p:cNvPr id="5" name="Rectangle 4">
            <a:extLst>
              <a:ext uri="{FF2B5EF4-FFF2-40B4-BE49-F238E27FC236}">
                <a16:creationId xmlns:a16="http://schemas.microsoft.com/office/drawing/2014/main" id="{51D3EE14-752D-411E-9349-05329D10F88F}"/>
              </a:ext>
            </a:extLst>
          </p:cNvPr>
          <p:cNvSpPr/>
          <p:nvPr/>
        </p:nvSpPr>
        <p:spPr>
          <a:xfrm>
            <a:off x="101338" y="5183499"/>
            <a:ext cx="9067800" cy="646331"/>
          </a:xfrm>
          <a:prstGeom prst="rect">
            <a:avLst/>
          </a:prstGeom>
        </p:spPr>
        <p:txBody>
          <a:bodyPr wrap="square">
            <a:spAutoFit/>
          </a:bodyPr>
          <a:lstStyle/>
          <a:p>
            <a:br>
              <a:rPr lang="en-US" dirty="0"/>
            </a:br>
            <a:endParaRPr lang="en-US" dirty="0"/>
          </a:p>
        </p:txBody>
      </p:sp>
      <p:sp>
        <p:nvSpPr>
          <p:cNvPr id="3" name="Rectangle 2">
            <a:extLst>
              <a:ext uri="{FF2B5EF4-FFF2-40B4-BE49-F238E27FC236}">
                <a16:creationId xmlns:a16="http://schemas.microsoft.com/office/drawing/2014/main" id="{3CCD9BCB-E5C5-4261-B562-03E28961E6A7}"/>
              </a:ext>
            </a:extLst>
          </p:cNvPr>
          <p:cNvSpPr/>
          <p:nvPr/>
        </p:nvSpPr>
        <p:spPr>
          <a:xfrm>
            <a:off x="457200" y="1536174"/>
            <a:ext cx="7848600" cy="4093428"/>
          </a:xfrm>
          <a:prstGeom prst="rect">
            <a:avLst/>
          </a:prstGeom>
        </p:spPr>
        <p:txBody>
          <a:bodyPr wrap="square">
            <a:spAutoFit/>
          </a:bodyPr>
          <a:lstStyle/>
          <a:p>
            <a:r>
              <a:rPr lang="en-US" sz="2400" u="sng" dirty="0"/>
              <a:t>Vision Statements (Where do we want to be?)</a:t>
            </a:r>
          </a:p>
          <a:p>
            <a:pPr marL="285750" indent="-285750">
              <a:spcAft>
                <a:spcPts val="1200"/>
              </a:spcAft>
              <a:buFont typeface="Arial" panose="020B0604020202020204" pitchFamily="34" charset="0"/>
              <a:buChar char="•"/>
            </a:pPr>
            <a:r>
              <a:rPr lang="en-US" sz="2400" dirty="0"/>
              <a:t>IH professionals are aware of the importance of non-traditional exposure profiles (i.e., multiple employers, gig work, telecommuting).</a:t>
            </a:r>
          </a:p>
          <a:p>
            <a:pPr marL="285750" indent="-285750">
              <a:spcAft>
                <a:spcPts val="1200"/>
              </a:spcAft>
              <a:buFont typeface="Arial" panose="020B0604020202020204" pitchFamily="34" charset="0"/>
              <a:buChar char="•"/>
            </a:pPr>
            <a:r>
              <a:rPr lang="en-US" sz="2400" dirty="0"/>
              <a:t>IH professionals are aware of the changing workforce (i.e., aging, chronic disease).</a:t>
            </a:r>
          </a:p>
          <a:p>
            <a:pPr marL="285750" indent="-285750">
              <a:spcAft>
                <a:spcPts val="1200"/>
              </a:spcAft>
              <a:buFont typeface="Arial" panose="020B0604020202020204" pitchFamily="34" charset="0"/>
              <a:buChar char="•"/>
            </a:pPr>
            <a:r>
              <a:rPr lang="en-US" sz="2400" dirty="0"/>
              <a:t>IH professionals are aware of the causes that are shaping changes in the workforce (global economic shifts, migration) to better understand implications of the changes.</a:t>
            </a:r>
          </a:p>
        </p:txBody>
      </p:sp>
    </p:spTree>
    <p:extLst>
      <p:ext uri="{BB962C8B-B14F-4D97-AF65-F5344CB8AC3E}">
        <p14:creationId xmlns:p14="http://schemas.microsoft.com/office/powerpoint/2010/main" val="3096143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p:cNvSpPr txBox="1">
            <a:spLocks/>
          </p:cNvSpPr>
          <p:nvPr/>
        </p:nvSpPr>
        <p:spPr>
          <a:xfrm>
            <a:off x="228600" y="3161196"/>
            <a:ext cx="6400800" cy="3239604"/>
          </a:xfrm>
          <a:prstGeom prst="rect">
            <a:avLst/>
          </a:prstGeom>
        </p:spPr>
        <p:txBody>
          <a:bodyPr>
            <a:normAutofit/>
          </a:bodyPr>
          <a:lstStyle>
            <a:lvl1pPr marL="274320" indent="-274320" algn="l" defTabSz="914400" rtl="0" eaLnBrk="1" latinLnBrk="0" hangingPunct="1">
              <a:spcBef>
                <a:spcPts val="600"/>
              </a:spcBef>
              <a:buFont typeface="Arial" panose="020B0604020202020204" pitchFamily="34" charset="0"/>
              <a:buChar char="•"/>
              <a:defRPr sz="3200" kern="1200">
                <a:solidFill>
                  <a:schemeClr val="tx1"/>
                </a:solidFill>
                <a:latin typeface="+mn-lt"/>
                <a:ea typeface="+mn-ea"/>
                <a:cs typeface="+mn-cs"/>
              </a:defRPr>
            </a:lvl1pPr>
            <a:lvl2pPr marL="548640" indent="-274320" algn="l" defTabSz="914400" rtl="0" eaLnBrk="1" latinLnBrk="0" hangingPunct="1">
              <a:spcBef>
                <a:spcPts val="600"/>
              </a:spcBef>
              <a:buFont typeface="Arial" panose="020B0604020202020204" pitchFamily="34" charset="0"/>
              <a:buChar char="–"/>
              <a:defRPr sz="2800" kern="1200">
                <a:solidFill>
                  <a:schemeClr val="tx1"/>
                </a:solidFill>
                <a:latin typeface="+mn-lt"/>
                <a:ea typeface="+mn-ea"/>
                <a:cs typeface="+mn-cs"/>
              </a:defRPr>
            </a:lvl2pPr>
            <a:lvl3pPr marL="822960" indent="-274320" algn="l" defTabSz="914400" rtl="0" eaLnBrk="1" latinLnBrk="0" hangingPunct="1">
              <a:spcBef>
                <a:spcPts val="6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630238" marR="0" lvl="2" indent="-398463" algn="l" defTabSz="914400"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Upcoming 2019</a:t>
            </a:r>
          </a:p>
          <a:p>
            <a:pPr marL="914400" marR="0" lvl="3" indent="-225425"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Enterprise Risk Management (1Q 2019)</a:t>
            </a:r>
          </a:p>
          <a:p>
            <a:pPr marL="914400" marR="0" lvl="3" indent="-225425"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Field Use of Direct Reading Instruments for Detection of Gases     &amp; Vapors (Revision)</a:t>
            </a:r>
          </a:p>
          <a:p>
            <a:pPr marL="914400" marR="0" lvl="3" indent="-225425"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Legionella</a:t>
            </a:r>
          </a:p>
          <a:p>
            <a:pPr marL="914400" marR="0" lvl="3" indent="-225425"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600" b="0" i="0" u="none" strike="noStrike" kern="1200" cap="none" spc="0" normalizeH="0" baseline="0" noProof="0" dirty="0">
              <a:ln>
                <a:noFill/>
              </a:ln>
              <a:solidFill>
                <a:prstClr val="black"/>
              </a:solidFill>
              <a:effectLst/>
              <a:uLnTx/>
              <a:uFillTx/>
              <a:latin typeface="Arial"/>
              <a:ea typeface="+mn-ea"/>
              <a:cs typeface="+mn-cs"/>
            </a:endParaRPr>
          </a:p>
          <a:p>
            <a:pPr marL="1778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Special Initiatives 2019</a:t>
            </a:r>
          </a:p>
          <a:p>
            <a:pPr marL="630238" marR="0" lvl="3" indent="-398463" algn="l" defTabSz="91440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kumimoji="0" lang="en-US" sz="1400" i="0" u="none" strike="noStrike" kern="1200" cap="none" spc="0" normalizeH="0" baseline="0" noProof="0" dirty="0">
                <a:ln>
                  <a:noFill/>
                </a:ln>
                <a:solidFill>
                  <a:prstClr val="black"/>
                </a:solidFill>
                <a:effectLst/>
                <a:uLnTx/>
                <a:uFillTx/>
                <a:latin typeface="Arial"/>
                <a:ea typeface="+mn-ea"/>
                <a:cs typeface="+mn-cs"/>
              </a:rPr>
              <a:t>Sensor Technology (linked to the Field Use of Direct Reading Instruments for Detection of Gases &amp; Vapors, Revision)</a:t>
            </a:r>
          </a:p>
          <a:p>
            <a:pPr marL="630238" marR="0" lvl="3" indent="-398463" algn="l" defTabSz="91440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lang="en-US" sz="1400" dirty="0">
                <a:solidFill>
                  <a:prstClr val="black"/>
                </a:solidFill>
                <a:latin typeface="Arial"/>
              </a:rPr>
              <a:t>Leading Health Metrics</a:t>
            </a:r>
            <a:endParaRPr kumimoji="0" lang="en-US" sz="1400" i="0" u="none" strike="noStrike" kern="1200" cap="none" spc="0" normalizeH="0" baseline="0" noProof="0" dirty="0">
              <a:ln>
                <a:noFill/>
              </a:ln>
              <a:solidFill>
                <a:prstClr val="black"/>
              </a:solidFill>
              <a:effectLst/>
              <a:uLnTx/>
              <a:uFillTx/>
              <a:latin typeface="Arial"/>
              <a:ea typeface="+mn-ea"/>
              <a:cs typeface="+mn-cs"/>
            </a:endParaRPr>
          </a:p>
          <a:p>
            <a:pPr marL="630238" marR="0" lvl="3" indent="-398463" algn="l" defTabSz="91440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kumimoji="0" lang="en-US" sz="1400" i="0" u="none" strike="noStrike" kern="1200" cap="none" spc="0" normalizeH="0" baseline="0" noProof="0" dirty="0">
                <a:ln>
                  <a:noFill/>
                </a:ln>
                <a:solidFill>
                  <a:prstClr val="black"/>
                </a:solidFill>
                <a:effectLst/>
                <a:uLnTx/>
                <a:uFillTx/>
                <a:latin typeface="Arial"/>
                <a:ea typeface="+mn-ea"/>
                <a:cs typeface="+mn-cs"/>
              </a:rPr>
              <a:t>Big Data (TBD)</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6494" y="3408633"/>
            <a:ext cx="1701706" cy="1949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8600" y="205087"/>
            <a:ext cx="8458200"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007FAC"/>
                </a:solidFill>
                <a:effectLst/>
                <a:uLnTx/>
                <a:uFillTx/>
                <a:latin typeface="Arial"/>
                <a:ea typeface="+mn-ea"/>
                <a:cs typeface="+mn-cs"/>
              </a:rPr>
              <a:t>2019 Scientific &amp; Technical Initiatives (STI)</a:t>
            </a:r>
            <a:endParaRPr kumimoji="0" lang="en-US" sz="3400" b="0" i="0" u="none" strike="noStrike" kern="1200" cap="none" spc="0" normalizeH="0" baseline="0" noProof="0" dirty="0">
              <a:ln>
                <a:noFill/>
              </a:ln>
              <a:solidFill>
                <a:prstClr val="black"/>
              </a:solidFill>
              <a:effectLst/>
              <a:uLnTx/>
              <a:uFillTx/>
              <a:latin typeface="Arial"/>
              <a:ea typeface="+mn-ea"/>
              <a:cs typeface="+mn-cs"/>
            </a:endParaRPr>
          </a:p>
        </p:txBody>
      </p:sp>
      <p:sp>
        <p:nvSpPr>
          <p:cNvPr id="2" name="Slide Number Placeholder 1">
            <a:extLst>
              <a:ext uri="{FF2B5EF4-FFF2-40B4-BE49-F238E27FC236}">
                <a16:creationId xmlns:a16="http://schemas.microsoft.com/office/drawing/2014/main" id="{32E3D7F6-7B07-4CCD-A32B-12433471C70E}"/>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79AE75D-333E-47A2-8F9F-128A466C711A}" type="slidenum">
              <a:rPr kumimoji="0" lang="en-US" sz="1200" b="1" i="0" u="none" strike="noStrike" kern="1200" cap="none" spc="0" normalizeH="0" baseline="0" noProof="0" smtClean="0">
                <a:ln>
                  <a:noFill/>
                </a:ln>
                <a:solidFill>
                  <a:prstClr val="white"/>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dirty="0">
              <a:ln>
                <a:noFill/>
              </a:ln>
              <a:solidFill>
                <a:prstClr val="white"/>
              </a:solidFill>
              <a:effectLst/>
              <a:uLnTx/>
              <a:uFillTx/>
              <a:latin typeface="Arial"/>
              <a:ea typeface="+mn-ea"/>
              <a:cs typeface="+mn-cs"/>
            </a:endParaRPr>
          </a:p>
        </p:txBody>
      </p:sp>
      <p:sp>
        <p:nvSpPr>
          <p:cNvPr id="5" name="Rectangle 4">
            <a:extLst>
              <a:ext uri="{FF2B5EF4-FFF2-40B4-BE49-F238E27FC236}">
                <a16:creationId xmlns:a16="http://schemas.microsoft.com/office/drawing/2014/main" id="{0591139F-759B-4417-9BDC-9AF89FCB3C42}"/>
              </a:ext>
            </a:extLst>
          </p:cNvPr>
          <p:cNvSpPr/>
          <p:nvPr/>
        </p:nvSpPr>
        <p:spPr>
          <a:xfrm>
            <a:off x="5105400" y="1371600"/>
            <a:ext cx="3810000" cy="1384995"/>
          </a:xfrm>
          <a:prstGeom prst="rect">
            <a:avLst/>
          </a:prstGeom>
        </p:spPr>
        <p:txBody>
          <a:bodyPr wrap="square">
            <a:spAutoFit/>
          </a:bodyPr>
          <a:lstStyle/>
          <a:p>
            <a:pPr marL="233363" marR="0" lvl="1" indent="-2333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IH Value/Business Case Development </a:t>
            </a:r>
          </a:p>
          <a:p>
            <a:pPr marL="233363" marR="0" lvl="1" indent="-2333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Occupational Health &amp; Safety Management Systems Auditor</a:t>
            </a:r>
          </a:p>
          <a:p>
            <a:pPr marL="233363" marR="0" lvl="1" indent="-2333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Occupational</a:t>
            </a:r>
            <a:r>
              <a:rPr kumimoji="0" lang="en-US" sz="1400" b="0" i="0" u="none" strike="noStrike" kern="1200" cap="none" spc="0" normalizeH="0" baseline="0" noProof="0" dirty="0">
                <a:ln>
                  <a:noFill/>
                </a:ln>
                <a:solidFill>
                  <a:prstClr val="black"/>
                </a:solidFill>
                <a:effectLst/>
                <a:uLnTx/>
                <a:uFillTx/>
                <a:latin typeface="Arial"/>
                <a:ea typeface="+mn-ea"/>
                <a:cs typeface="+mn-cs"/>
              </a:rPr>
              <a:t> Exposure Banding</a:t>
            </a:r>
          </a:p>
          <a:p>
            <a:pPr marL="233363" marR="0" lvl="1" indent="-2333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Emergency Preparedness &amp; Response for the IH</a:t>
            </a:r>
          </a:p>
        </p:txBody>
      </p:sp>
      <p:sp>
        <p:nvSpPr>
          <p:cNvPr id="4" name="Rectangle 3">
            <a:extLst>
              <a:ext uri="{FF2B5EF4-FFF2-40B4-BE49-F238E27FC236}">
                <a16:creationId xmlns:a16="http://schemas.microsoft.com/office/drawing/2014/main" id="{D7E686AD-C192-41C2-B338-5F59BA1407E7}"/>
              </a:ext>
            </a:extLst>
          </p:cNvPr>
          <p:cNvSpPr/>
          <p:nvPr/>
        </p:nvSpPr>
        <p:spPr>
          <a:xfrm>
            <a:off x="228600" y="808664"/>
            <a:ext cx="5105400" cy="23698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Body of Knowledge (</a:t>
            </a:r>
            <a:r>
              <a:rPr kumimoji="0" lang="en-US" sz="1800" b="1" i="0" u="none" strike="noStrike" kern="1200" cap="none" spc="0" normalizeH="0" baseline="0" noProof="0" dirty="0" err="1">
                <a:ln>
                  <a:noFill/>
                </a:ln>
                <a:solidFill>
                  <a:prstClr val="black"/>
                </a:solidFill>
                <a:effectLst/>
                <a:uLnTx/>
                <a:uFillTx/>
                <a:latin typeface="Arial"/>
                <a:ea typeface="+mn-ea"/>
                <a:cs typeface="+mn-cs"/>
              </a:rPr>
              <a:t>BoK</a:t>
            </a:r>
            <a:r>
              <a:rPr kumimoji="0" lang="en-US" sz="1800" b="1" i="0" u="none" strike="noStrike" kern="1200" cap="none" spc="0" normalizeH="0" baseline="0" noProof="0" dirty="0">
                <a:ln>
                  <a:noFill/>
                </a:ln>
                <a:solidFill>
                  <a:prstClr val="black"/>
                </a:solidFill>
                <a:effectLst/>
                <a:uLnTx/>
                <a:uFillTx/>
                <a:latin typeface="Arial"/>
                <a:ea typeface="+mn-ea"/>
                <a:cs typeface="+mn-cs"/>
              </a:rPr>
              <a:t>) Status  </a:t>
            </a:r>
          </a:p>
          <a:p>
            <a:pPr marL="630238" marR="0" lvl="1" indent="-398463"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Completed - available on AIHA webpage</a:t>
            </a:r>
          </a:p>
          <a:p>
            <a:pPr marL="914400" marR="0" lvl="3"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SDS &amp; Label Authoring (Revised)</a:t>
            </a:r>
          </a:p>
          <a:p>
            <a:pPr marL="914400" marR="0" lvl="3"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IAQ/IEQ Practitioner (Revised)</a:t>
            </a:r>
          </a:p>
          <a:p>
            <a:pPr marL="914400" marR="0" lvl="3"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Respiratory Protection Program Administration     &amp; Fit Testing</a:t>
            </a:r>
          </a:p>
          <a:p>
            <a:pPr marL="914400" marR="0" lvl="3"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Field Use of Direct Reading Instruments for Detection of Gases &amp; Vapors</a:t>
            </a:r>
          </a:p>
          <a:p>
            <a:pPr marL="914400" marR="0" lvl="3"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Occupational Exposure Risk Assessment/ Management</a:t>
            </a:r>
          </a:p>
        </p:txBody>
      </p:sp>
      <p:sp>
        <p:nvSpPr>
          <p:cNvPr id="8" name="Slide Number Placeholder 3">
            <a:extLst>
              <a:ext uri="{FF2B5EF4-FFF2-40B4-BE49-F238E27FC236}">
                <a16:creationId xmlns:a16="http://schemas.microsoft.com/office/drawing/2014/main" id="{66A83655-6F4E-47F3-A4D4-2538018000AF}"/>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t>31</a:t>
            </a:fld>
            <a:endParaRPr lang="en-US" dirty="0"/>
          </a:p>
        </p:txBody>
      </p:sp>
    </p:spTree>
    <p:extLst>
      <p:ext uri="{BB962C8B-B14F-4D97-AF65-F5344CB8AC3E}">
        <p14:creationId xmlns:p14="http://schemas.microsoft.com/office/powerpoint/2010/main" val="365563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217" y="6904"/>
            <a:ext cx="8229600" cy="1143000"/>
          </a:xfrm>
        </p:spPr>
        <p:txBody>
          <a:bodyPr>
            <a:normAutofit/>
          </a:bodyPr>
          <a:lstStyle/>
          <a:p>
            <a:pPr algn="ctr"/>
            <a:r>
              <a:rPr lang="en-US" dirty="0"/>
              <a:t>Artificial Intelligence</a:t>
            </a:r>
            <a:endParaRPr lang="en-US" dirty="0">
              <a:cs typeface="Arial"/>
            </a:endParaRPr>
          </a:p>
        </p:txBody>
      </p:sp>
      <p:pic>
        <p:nvPicPr>
          <p:cNvPr id="5" name="Content Placeholder 4" descr="A close up of a sign&#10;&#10;Description generated with high confidence">
            <a:extLst>
              <a:ext uri="{FF2B5EF4-FFF2-40B4-BE49-F238E27FC236}">
                <a16:creationId xmlns:a16="http://schemas.microsoft.com/office/drawing/2014/main" id="{65C6B664-98FF-48D9-81E4-4B8DA4393749}"/>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77075" y="4038600"/>
            <a:ext cx="1825070" cy="1825070"/>
          </a:xfrm>
        </p:spPr>
      </p:pic>
      <p:pic>
        <p:nvPicPr>
          <p:cNvPr id="6" name="Picture 5">
            <a:extLst>
              <a:ext uri="{FF2B5EF4-FFF2-40B4-BE49-F238E27FC236}">
                <a16:creationId xmlns:a16="http://schemas.microsoft.com/office/drawing/2014/main" id="{C2115C97-56F9-4E4E-80A5-8971292EAAC2}"/>
              </a:ext>
            </a:extLst>
          </p:cNvPr>
          <p:cNvPicPr>
            <a:picLocks noChangeAspect="1"/>
          </p:cNvPicPr>
          <p:nvPr/>
        </p:nvPicPr>
        <p:blipFill>
          <a:blip r:embed="rId5"/>
          <a:stretch>
            <a:fillRect/>
          </a:stretch>
        </p:blipFill>
        <p:spPr>
          <a:xfrm>
            <a:off x="7366289" y="1120526"/>
            <a:ext cx="992443" cy="1762094"/>
          </a:xfrm>
          <a:prstGeom prst="rect">
            <a:avLst/>
          </a:prstGeom>
        </p:spPr>
      </p:pic>
      <p:pic>
        <p:nvPicPr>
          <p:cNvPr id="8" name="Picture 7">
            <a:extLst>
              <a:ext uri="{FF2B5EF4-FFF2-40B4-BE49-F238E27FC236}">
                <a16:creationId xmlns:a16="http://schemas.microsoft.com/office/drawing/2014/main" id="{CA9746E7-53B5-4DC3-ACEB-94E0271CA189}"/>
              </a:ext>
            </a:extLst>
          </p:cNvPr>
          <p:cNvPicPr>
            <a:picLocks noChangeAspect="1"/>
          </p:cNvPicPr>
          <p:nvPr/>
        </p:nvPicPr>
        <p:blipFill>
          <a:blip r:embed="rId6"/>
          <a:stretch>
            <a:fillRect/>
          </a:stretch>
        </p:blipFill>
        <p:spPr>
          <a:xfrm>
            <a:off x="4820075" y="1358690"/>
            <a:ext cx="1953030" cy="1430172"/>
          </a:xfrm>
          <a:prstGeom prst="rect">
            <a:avLst/>
          </a:prstGeom>
        </p:spPr>
      </p:pic>
      <p:pic>
        <p:nvPicPr>
          <p:cNvPr id="9" name="Picture 8">
            <a:extLst>
              <a:ext uri="{FF2B5EF4-FFF2-40B4-BE49-F238E27FC236}">
                <a16:creationId xmlns:a16="http://schemas.microsoft.com/office/drawing/2014/main" id="{E14B2062-0B6B-4A26-9E42-F6249C8EE771}"/>
              </a:ext>
            </a:extLst>
          </p:cNvPr>
          <p:cNvPicPr>
            <a:picLocks noChangeAspect="1"/>
          </p:cNvPicPr>
          <p:nvPr/>
        </p:nvPicPr>
        <p:blipFill>
          <a:blip r:embed="rId7"/>
          <a:stretch>
            <a:fillRect/>
          </a:stretch>
        </p:blipFill>
        <p:spPr>
          <a:xfrm>
            <a:off x="335564" y="1478670"/>
            <a:ext cx="2038242" cy="1328727"/>
          </a:xfrm>
          <a:prstGeom prst="rect">
            <a:avLst/>
          </a:prstGeom>
        </p:spPr>
      </p:pic>
      <p:pic>
        <p:nvPicPr>
          <p:cNvPr id="10" name="Picture 9">
            <a:extLst>
              <a:ext uri="{FF2B5EF4-FFF2-40B4-BE49-F238E27FC236}">
                <a16:creationId xmlns:a16="http://schemas.microsoft.com/office/drawing/2014/main" id="{F971DE37-194F-47F5-BAFF-B3622A5A2AA1}"/>
              </a:ext>
            </a:extLst>
          </p:cNvPr>
          <p:cNvPicPr>
            <a:picLocks noChangeAspect="1"/>
          </p:cNvPicPr>
          <p:nvPr/>
        </p:nvPicPr>
        <p:blipFill>
          <a:blip r:embed="rId8"/>
          <a:stretch>
            <a:fillRect/>
          </a:stretch>
        </p:blipFill>
        <p:spPr>
          <a:xfrm>
            <a:off x="2684406" y="1377225"/>
            <a:ext cx="1825069" cy="1430172"/>
          </a:xfrm>
          <a:prstGeom prst="rect">
            <a:avLst/>
          </a:prstGeom>
        </p:spPr>
      </p:pic>
      <p:sp>
        <p:nvSpPr>
          <p:cNvPr id="12" name="TextBox 11">
            <a:extLst>
              <a:ext uri="{FF2B5EF4-FFF2-40B4-BE49-F238E27FC236}">
                <a16:creationId xmlns:a16="http://schemas.microsoft.com/office/drawing/2014/main" id="{8CD9714C-6B73-4CAE-9D13-8F8352188DCE}"/>
              </a:ext>
            </a:extLst>
          </p:cNvPr>
          <p:cNvSpPr txBox="1"/>
          <p:nvPr/>
        </p:nvSpPr>
        <p:spPr>
          <a:xfrm>
            <a:off x="2103667" y="3082135"/>
            <a:ext cx="4811616"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Voice-Activated Virtual Assistant</a:t>
            </a:r>
          </a:p>
        </p:txBody>
      </p:sp>
      <p:sp>
        <p:nvSpPr>
          <p:cNvPr id="13" name="TextBox 12">
            <a:extLst>
              <a:ext uri="{FF2B5EF4-FFF2-40B4-BE49-F238E27FC236}">
                <a16:creationId xmlns:a16="http://schemas.microsoft.com/office/drawing/2014/main" id="{7BBB7721-D95F-4790-8D31-24F1C84DA6F2}"/>
              </a:ext>
            </a:extLst>
          </p:cNvPr>
          <p:cNvSpPr txBox="1"/>
          <p:nvPr/>
        </p:nvSpPr>
        <p:spPr>
          <a:xfrm>
            <a:off x="4114800" y="4644102"/>
            <a:ext cx="2438400" cy="461665"/>
          </a:xfrm>
          <a:prstGeom prst="rect">
            <a:avLst/>
          </a:prstGeom>
          <a:noFill/>
        </p:spPr>
        <p:txBody>
          <a:bodyPr wrap="square" rtlCol="0">
            <a:spAutoFit/>
          </a:bodyPr>
          <a:lstStyle/>
          <a:p>
            <a:r>
              <a:rPr lang="en-US" sz="2400" dirty="0">
                <a:effectLst>
                  <a:outerShdw blurRad="38100" dist="38100" dir="2700000" algn="tl">
                    <a:srgbClr val="000000">
                      <a:alpha val="43137"/>
                    </a:srgbClr>
                  </a:outerShdw>
                </a:effectLst>
              </a:rPr>
              <a:t>AIHA App</a:t>
            </a:r>
          </a:p>
        </p:txBody>
      </p:sp>
      <p:sp>
        <p:nvSpPr>
          <p:cNvPr id="11" name="Slide Number Placeholder 3">
            <a:extLst>
              <a:ext uri="{FF2B5EF4-FFF2-40B4-BE49-F238E27FC236}">
                <a16:creationId xmlns:a16="http://schemas.microsoft.com/office/drawing/2014/main" id="{CBAEC0FE-7A8E-4F3A-836E-0E37750222A5}"/>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32</a:t>
            </a:fld>
            <a:endParaRPr lang="en-US" dirty="0"/>
          </a:p>
        </p:txBody>
      </p:sp>
    </p:spTree>
    <p:extLst>
      <p:ext uri="{BB962C8B-B14F-4D97-AF65-F5344CB8AC3E}">
        <p14:creationId xmlns:p14="http://schemas.microsoft.com/office/powerpoint/2010/main" val="2971652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pPr algn="ctr"/>
            <a:r>
              <a:rPr lang="en-US" b="1" dirty="0"/>
              <a:t>ADVOCACY</a:t>
            </a:r>
          </a:p>
        </p:txBody>
      </p:sp>
      <p:sp>
        <p:nvSpPr>
          <p:cNvPr id="3" name="Slide Number Placeholder 2"/>
          <p:cNvSpPr>
            <a:spLocks noGrp="1"/>
          </p:cNvSpPr>
          <p:nvPr>
            <p:ph type="sldNum" sz="quarter" idx="12"/>
          </p:nvPr>
        </p:nvSpPr>
        <p:spPr/>
        <p:txBody>
          <a:bodyPr/>
          <a:lstStyle/>
          <a:p>
            <a:fld id="{38453A72-5098-426B-8F04-7A9C9FF90357}" type="slidenum">
              <a:rPr lang="en-US" smtClean="0">
                <a:solidFill>
                  <a:prstClr val="white"/>
                </a:solidFill>
              </a:rPr>
              <a:pPr/>
              <a:t>33</a:t>
            </a:fld>
            <a:endParaRPr lang="en-US" dirty="0">
              <a:solidFill>
                <a:prstClr val="white"/>
              </a:solidFill>
            </a:endParaRPr>
          </a:p>
        </p:txBody>
      </p:sp>
      <p:pic>
        <p:nvPicPr>
          <p:cNvPr id="8" name="Picture 7" descr="A close up of a logo&#10;&#10;Description generated with high confidence">
            <a:extLst>
              <a:ext uri="{FF2B5EF4-FFF2-40B4-BE49-F238E27FC236}">
                <a16:creationId xmlns:a16="http://schemas.microsoft.com/office/drawing/2014/main" id="{1EED74FD-BC0D-4CBF-AA96-3324BF1638B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47800" y="1752600"/>
            <a:ext cx="6732270" cy="3800475"/>
          </a:xfrm>
          <a:prstGeom prst="rect">
            <a:avLst/>
          </a:prstGeom>
        </p:spPr>
      </p:pic>
    </p:spTree>
    <p:extLst>
      <p:ext uri="{BB962C8B-B14F-4D97-AF65-F5344CB8AC3E}">
        <p14:creationId xmlns:p14="http://schemas.microsoft.com/office/powerpoint/2010/main" val="1390916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321B32-09B1-4A69-A0E0-DAE71AAE0B39}"/>
              </a:ext>
            </a:extLst>
          </p:cNvPr>
          <p:cNvSpPr/>
          <p:nvPr/>
        </p:nvSpPr>
        <p:spPr>
          <a:xfrm>
            <a:off x="152400" y="1524000"/>
            <a:ext cx="3124200" cy="4708981"/>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prstClr val="white"/>
                </a:solidFill>
                <a:effectLst/>
                <a:uLnTx/>
                <a:uFillTx/>
                <a:latin typeface="Arial"/>
                <a:ea typeface="+mn-ea"/>
                <a:cs typeface="+mn-cs"/>
              </a:rPr>
              <a:t>Protecting first responders and others from occupational exposure to opioids / synthetic analogues</a:t>
            </a: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prstClr val="white"/>
                </a:solidFill>
                <a:effectLst/>
                <a:uLnTx/>
                <a:uFillTx/>
                <a:latin typeface="Arial"/>
                <a:ea typeface="+mn-ea"/>
                <a:cs typeface="+mn-cs"/>
              </a:rPr>
              <a:t>Teen workplace safety education</a:t>
            </a: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prstClr val="white"/>
                </a:solidFill>
                <a:effectLst/>
                <a:uLnTx/>
                <a:uFillTx/>
                <a:latin typeface="Arial"/>
                <a:ea typeface="+mn-ea"/>
                <a:cs typeface="+mn-cs"/>
              </a:rPr>
              <a:t>Cannabis industry worker health and safety</a:t>
            </a: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prstClr val="white"/>
                </a:solidFill>
                <a:effectLst/>
                <a:uLnTx/>
                <a:uFillTx/>
                <a:latin typeface="Arial"/>
                <a:ea typeface="+mn-ea"/>
                <a:cs typeface="+mn-cs"/>
              </a:rPr>
              <a:t>Disaster preparedness and response</a:t>
            </a: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000" b="0" i="0" u="none" strike="noStrike" kern="1200" cap="none" spc="0" normalizeH="0" baseline="0" noProof="0" dirty="0">
                <a:ln>
                  <a:noFill/>
                </a:ln>
                <a:solidFill>
                  <a:prstClr val="white"/>
                </a:solidFill>
                <a:effectLst/>
                <a:uLnTx/>
                <a:uFillTx/>
                <a:latin typeface="Arial"/>
                <a:ea typeface="+mn-ea"/>
                <a:cs typeface="+mn-cs"/>
              </a:rPr>
              <a:t>Protections for contingent workers</a:t>
            </a:r>
          </a:p>
        </p:txBody>
      </p:sp>
      <p:pic>
        <p:nvPicPr>
          <p:cNvPr id="1026" name="Picture 2" descr="https://cqrcengage.com/caiha/file/TeC9OcLT1XA/ThinkstockPhotos-470437144.jpg">
            <a:extLst>
              <a:ext uri="{FF2B5EF4-FFF2-40B4-BE49-F238E27FC236}">
                <a16:creationId xmlns:a16="http://schemas.microsoft.com/office/drawing/2014/main" id="{E65D4016-68AC-4FCE-ABAE-08F10CCEDA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1856" y="4947705"/>
            <a:ext cx="1436911" cy="95888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qrcengage.com/caiha/file/PtpVZbKVwFS/ThinkstockPhotos-483717652.jpg">
            <a:extLst>
              <a:ext uri="{FF2B5EF4-FFF2-40B4-BE49-F238E27FC236}">
                <a16:creationId xmlns:a16="http://schemas.microsoft.com/office/drawing/2014/main" id="{B42F215D-01B5-4B28-A5E9-04C4886B8C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3914" y="4951487"/>
            <a:ext cx="1489632" cy="9921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qrcengage.com/caiha/file/AOPRknLf9Ej/ThinkstockPhotos-831452848.jpg">
            <a:extLst>
              <a:ext uri="{FF2B5EF4-FFF2-40B4-BE49-F238E27FC236}">
                <a16:creationId xmlns:a16="http://schemas.microsoft.com/office/drawing/2014/main" id="{1BBE0392-9779-4180-B107-342A450192C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5297" y="4967006"/>
            <a:ext cx="1436911" cy="957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ills">
            <a:extLst>
              <a:ext uri="{FF2B5EF4-FFF2-40B4-BE49-F238E27FC236}">
                <a16:creationId xmlns:a16="http://schemas.microsoft.com/office/drawing/2014/main" id="{6583190F-1DF4-4F8D-BF98-D961548BDB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0497" y="4951487"/>
            <a:ext cx="1491666" cy="99211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qrcengage.com/caiha/file/K9IFB532ln7/ThinkstockPhotos-867496206.jpg">
            <a:extLst>
              <a:ext uri="{FF2B5EF4-FFF2-40B4-BE49-F238E27FC236}">
                <a16:creationId xmlns:a16="http://schemas.microsoft.com/office/drawing/2014/main" id="{BE6E6709-DA04-4A07-BD0F-CDCFF0530F2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7256164" y="4947705"/>
            <a:ext cx="1269658" cy="95888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2BF65D5-78CC-4201-A568-E12BED8386D8}"/>
              </a:ext>
            </a:extLst>
          </p:cNvPr>
          <p:cNvSpPr/>
          <p:nvPr/>
        </p:nvSpPr>
        <p:spPr>
          <a:xfrm>
            <a:off x="228601" y="152400"/>
            <a:ext cx="8458200" cy="1200329"/>
          </a:xfrm>
          <a:prstGeom prst="rect">
            <a:avLst/>
          </a:prstGeom>
        </p:spPr>
        <p:txBody>
          <a:bodyPr wrap="square">
            <a:spAutoFit/>
          </a:bodyPr>
          <a:lstStyle/>
          <a:p>
            <a:pPr algn="ctr"/>
            <a:r>
              <a:rPr lang="en-US" sz="3600" dirty="0">
                <a:solidFill>
                  <a:srgbClr val="007FAC"/>
                </a:solidFill>
                <a:ea typeface="+mj-ea"/>
                <a:cs typeface="+mj-cs"/>
              </a:rPr>
              <a:t>Government Relations</a:t>
            </a:r>
            <a:br>
              <a:rPr lang="en-US" sz="3600" dirty="0">
                <a:solidFill>
                  <a:srgbClr val="007FAC"/>
                </a:solidFill>
                <a:ea typeface="+mj-ea"/>
                <a:cs typeface="+mj-cs"/>
              </a:rPr>
            </a:br>
            <a:r>
              <a:rPr lang="en-US" sz="3600" dirty="0">
                <a:solidFill>
                  <a:srgbClr val="007FAC"/>
                </a:solidFill>
                <a:ea typeface="+mj-ea"/>
                <a:cs typeface="+mj-cs"/>
              </a:rPr>
              <a:t>2019-20 Policy Priorities</a:t>
            </a:r>
            <a:endParaRPr lang="en-US" sz="3200" cap="all" dirty="0">
              <a:solidFill>
                <a:schemeClr val="tx2">
                  <a:lumMod val="60000"/>
                  <a:lumOff val="40000"/>
                </a:schemeClr>
              </a:solidFill>
            </a:endParaRPr>
          </a:p>
        </p:txBody>
      </p:sp>
      <p:sp>
        <p:nvSpPr>
          <p:cNvPr id="11" name="Content Placeholder 2">
            <a:extLst>
              <a:ext uri="{FF2B5EF4-FFF2-40B4-BE49-F238E27FC236}">
                <a16:creationId xmlns:a16="http://schemas.microsoft.com/office/drawing/2014/main" id="{CEAEE7EF-F48E-4E68-ADF6-DDF1EA34A330}"/>
              </a:ext>
            </a:extLst>
          </p:cNvPr>
          <p:cNvSpPr txBox="1">
            <a:spLocks/>
          </p:cNvSpPr>
          <p:nvPr/>
        </p:nvSpPr>
        <p:spPr>
          <a:xfrm>
            <a:off x="533400" y="1600200"/>
            <a:ext cx="4038600" cy="327659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pPr>
            <a:r>
              <a:rPr lang="en-US" sz="2000" dirty="0"/>
              <a:t>Big Data</a:t>
            </a:r>
          </a:p>
          <a:p>
            <a:pPr>
              <a:spcBef>
                <a:spcPts val="0"/>
              </a:spcBef>
            </a:pPr>
            <a:r>
              <a:rPr lang="en-US" sz="2000" dirty="0"/>
              <a:t>Cannabis Industry Health and Safety</a:t>
            </a:r>
          </a:p>
          <a:p>
            <a:pPr>
              <a:spcBef>
                <a:spcPts val="0"/>
              </a:spcBef>
            </a:pPr>
            <a:r>
              <a:rPr lang="en-US" sz="2000" dirty="0"/>
              <a:t>Disaster Planning, Response, and Recovery</a:t>
            </a:r>
          </a:p>
          <a:p>
            <a:pPr>
              <a:spcBef>
                <a:spcPts val="0"/>
              </a:spcBef>
            </a:pPr>
            <a:r>
              <a:rPr lang="en-US" sz="2000" dirty="0"/>
              <a:t>Hazard Banding/OEL Process</a:t>
            </a:r>
          </a:p>
          <a:p>
            <a:pPr>
              <a:spcBef>
                <a:spcPts val="0"/>
              </a:spcBef>
            </a:pPr>
            <a:r>
              <a:rPr lang="en-US" sz="2000" dirty="0"/>
              <a:t>Hearing Protection</a:t>
            </a:r>
          </a:p>
          <a:p>
            <a:pPr>
              <a:spcBef>
                <a:spcPts val="0"/>
              </a:spcBef>
            </a:pPr>
            <a:r>
              <a:rPr lang="en-US" sz="2000" dirty="0"/>
              <a:t>Opioids in the Workplace</a:t>
            </a:r>
          </a:p>
          <a:p>
            <a:pPr>
              <a:spcBef>
                <a:spcPts val="0"/>
              </a:spcBef>
            </a:pPr>
            <a:r>
              <a:rPr lang="en-US" sz="2000" dirty="0"/>
              <a:t>Professional Title Protection</a:t>
            </a:r>
          </a:p>
          <a:p>
            <a:pPr>
              <a:spcBef>
                <a:spcPts val="0"/>
              </a:spcBef>
            </a:pPr>
            <a:r>
              <a:rPr lang="en-US" sz="2000" dirty="0"/>
              <a:t>Sensors</a:t>
            </a:r>
          </a:p>
        </p:txBody>
      </p:sp>
      <p:sp>
        <p:nvSpPr>
          <p:cNvPr id="5" name="Rectangle 4">
            <a:extLst>
              <a:ext uri="{FF2B5EF4-FFF2-40B4-BE49-F238E27FC236}">
                <a16:creationId xmlns:a16="http://schemas.microsoft.com/office/drawing/2014/main" id="{0997F0DB-86FA-4D8E-A7E8-B61869210D03}"/>
              </a:ext>
            </a:extLst>
          </p:cNvPr>
          <p:cNvSpPr/>
          <p:nvPr/>
        </p:nvSpPr>
        <p:spPr>
          <a:xfrm>
            <a:off x="5105400" y="1570166"/>
            <a:ext cx="3733800" cy="2862322"/>
          </a:xfrm>
          <a:prstGeom prst="rect">
            <a:avLst/>
          </a:prstGeom>
        </p:spPr>
        <p:txBody>
          <a:bodyPr wrap="square">
            <a:spAutoFit/>
          </a:bodyPr>
          <a:lstStyle/>
          <a:p>
            <a:pPr marL="342900" indent="-342900">
              <a:buFont typeface="Arial" panose="020B0604020202020204" pitchFamily="34" charset="0"/>
              <a:buChar char="•"/>
            </a:pPr>
            <a:r>
              <a:rPr lang="en-US" sz="2000" dirty="0"/>
              <a:t>Teen Workplace Health and Safety</a:t>
            </a:r>
          </a:p>
          <a:p>
            <a:pPr marL="342900" indent="-342900">
              <a:buFont typeface="Arial" panose="020B0604020202020204" pitchFamily="34" charset="0"/>
              <a:buChar char="•"/>
            </a:pPr>
            <a:r>
              <a:rPr lang="en-US" sz="2000" dirty="0"/>
              <a:t>Temporary and Contract Workers</a:t>
            </a:r>
          </a:p>
          <a:p>
            <a:pPr marL="342900" indent="-342900">
              <a:buFont typeface="Arial" panose="020B0604020202020204" pitchFamily="34" charset="0"/>
              <a:buChar char="•"/>
            </a:pPr>
            <a:r>
              <a:rPr lang="en-US" sz="2000" dirty="0"/>
              <a:t>Total Worker Exposure</a:t>
            </a:r>
          </a:p>
          <a:p>
            <a:pPr marL="342900" indent="-342900">
              <a:buFont typeface="Arial" panose="020B0604020202020204" pitchFamily="34" charset="0"/>
              <a:buChar char="•"/>
            </a:pPr>
            <a:r>
              <a:rPr lang="en-US" sz="2000" dirty="0"/>
              <a:t>Transportation Safety</a:t>
            </a:r>
          </a:p>
          <a:p>
            <a:pPr marL="342900" indent="-342900">
              <a:buFont typeface="Arial" panose="020B0604020202020204" pitchFamily="34" charset="0"/>
              <a:buChar char="•"/>
            </a:pPr>
            <a:r>
              <a:rPr lang="en-US" sz="2000" dirty="0"/>
              <a:t>Worker Fatigue</a:t>
            </a:r>
          </a:p>
          <a:p>
            <a:pPr marL="342900" indent="-342900">
              <a:buFont typeface="Arial" panose="020B0604020202020204" pitchFamily="34" charset="0"/>
              <a:buChar char="•"/>
            </a:pPr>
            <a:r>
              <a:rPr lang="en-US" sz="2000" dirty="0"/>
              <a:t>Workforce Development</a:t>
            </a:r>
          </a:p>
          <a:p>
            <a:pPr marL="342900" indent="-342900">
              <a:buFont typeface="Arial" panose="020B0604020202020204" pitchFamily="34" charset="0"/>
              <a:buChar char="•"/>
            </a:pPr>
            <a:r>
              <a:rPr lang="en-US" sz="2000" dirty="0"/>
              <a:t>Workplace Violence</a:t>
            </a:r>
          </a:p>
        </p:txBody>
      </p:sp>
      <p:sp>
        <p:nvSpPr>
          <p:cNvPr id="12" name="Slide Number Placeholder 2">
            <a:extLst>
              <a:ext uri="{FF2B5EF4-FFF2-40B4-BE49-F238E27FC236}">
                <a16:creationId xmlns:a16="http://schemas.microsoft.com/office/drawing/2014/main" id="{BBDD606C-9BF9-4D75-AE23-B961CB23F1C3}"/>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solidFill>
                  <a:prstClr val="white"/>
                </a:solidFill>
              </a:rPr>
              <a:pPr/>
              <a:t>34</a:t>
            </a:fld>
            <a:endParaRPr lang="en-US" dirty="0">
              <a:solidFill>
                <a:prstClr val="white"/>
              </a:solidFill>
            </a:endParaRPr>
          </a:p>
        </p:txBody>
      </p:sp>
    </p:spTree>
    <p:extLst>
      <p:ext uri="{BB962C8B-B14F-4D97-AF65-F5344CB8AC3E}">
        <p14:creationId xmlns:p14="http://schemas.microsoft.com/office/powerpoint/2010/main" val="1656825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5DE8-BFAE-4605-840D-3F532C8D8A32}"/>
              </a:ext>
            </a:extLst>
          </p:cNvPr>
          <p:cNvSpPr>
            <a:spLocks noGrp="1"/>
          </p:cNvSpPr>
          <p:nvPr>
            <p:ph type="title"/>
          </p:nvPr>
        </p:nvSpPr>
        <p:spPr/>
        <p:txBody>
          <a:bodyPr>
            <a:normAutofit/>
          </a:bodyPr>
          <a:lstStyle/>
          <a:p>
            <a:r>
              <a:rPr lang="en-US" dirty="0"/>
              <a:t>NEW! Next Generation Project</a:t>
            </a:r>
          </a:p>
        </p:txBody>
      </p:sp>
      <p:sp>
        <p:nvSpPr>
          <p:cNvPr id="3" name="Content Placeholder 2">
            <a:extLst>
              <a:ext uri="{FF2B5EF4-FFF2-40B4-BE49-F238E27FC236}">
                <a16:creationId xmlns:a16="http://schemas.microsoft.com/office/drawing/2014/main" id="{CD6258FA-4E0E-4EA3-ABD5-5666523DBF51}"/>
              </a:ext>
            </a:extLst>
          </p:cNvPr>
          <p:cNvSpPr>
            <a:spLocks noGrp="1"/>
          </p:cNvSpPr>
          <p:nvPr>
            <p:ph idx="1"/>
          </p:nvPr>
        </p:nvSpPr>
        <p:spPr>
          <a:xfrm>
            <a:off x="4038600" y="1600200"/>
            <a:ext cx="4648200" cy="4525963"/>
          </a:xfrm>
        </p:spPr>
        <p:txBody>
          <a:bodyPr>
            <a:normAutofit fontScale="92500" lnSpcReduction="10000"/>
          </a:bodyPr>
          <a:lstStyle/>
          <a:p>
            <a:r>
              <a:rPr lang="en-US" sz="2800" dirty="0">
                <a:latin typeface="Calibri" panose="020F0502020204030204" pitchFamily="34" charset="0"/>
                <a:cs typeface="Calibri" panose="020F0502020204030204" pitchFamily="34" charset="0"/>
              </a:rPr>
              <a:t>Generation Needs Assessment Survey </a:t>
            </a:r>
            <a:br>
              <a:rPr lang="en-US"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Expanded </a:t>
            </a:r>
            <a:r>
              <a:rPr lang="en-US" sz="2800" dirty="0" err="1">
                <a:latin typeface="Calibri" panose="020F0502020204030204" pitchFamily="34" charset="0"/>
                <a:cs typeface="Calibri" panose="020F0502020204030204" pitchFamily="34" charset="0"/>
              </a:rPr>
              <a:t>Career</a:t>
            </a:r>
            <a:r>
              <a:rPr lang="en-US" sz="2800" i="1" dirty="0" err="1">
                <a:latin typeface="Calibri" panose="020F0502020204030204" pitchFamily="34" charset="0"/>
                <a:cs typeface="Calibri" panose="020F0502020204030204" pitchFamily="34" charset="0"/>
              </a:rPr>
              <a:t>Advantage</a:t>
            </a:r>
            <a:r>
              <a:rPr lang="en-US" sz="2800" i="1"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offerings for Early Career Professionals </a:t>
            </a:r>
            <a:br>
              <a:rPr lang="en-US"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a:p>
            <a:r>
              <a:rPr lang="en-US" sz="2800" dirty="0">
                <a:latin typeface="Calibri" panose="020F0502020204030204" pitchFamily="34" charset="0"/>
                <a:cs typeface="Calibri" panose="020F0502020204030204" pitchFamily="34" charset="0"/>
              </a:rPr>
              <a:t>Salary/Compensation survey, including professional salary potential and early career salary potential</a:t>
            </a:r>
          </a:p>
          <a:p>
            <a:endParaRPr lang="en-US" dirty="0"/>
          </a:p>
        </p:txBody>
      </p:sp>
      <p:sp>
        <p:nvSpPr>
          <p:cNvPr id="4" name="Slide Number Placeholder 5">
            <a:extLst>
              <a:ext uri="{FF2B5EF4-FFF2-40B4-BE49-F238E27FC236}">
                <a16:creationId xmlns:a16="http://schemas.microsoft.com/office/drawing/2014/main" id="{F4FEA8A4-0322-43F4-8C2C-3F3A2BE98C85}"/>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35</a:t>
            </a:fld>
            <a:endParaRPr lang="en-US" dirty="0"/>
          </a:p>
        </p:txBody>
      </p:sp>
      <p:pic>
        <p:nvPicPr>
          <p:cNvPr id="8" name="Picture 7" descr="A close up of a sign&#10;&#10;Description generated with very high confidence">
            <a:extLst>
              <a:ext uri="{FF2B5EF4-FFF2-40B4-BE49-F238E27FC236}">
                <a16:creationId xmlns:a16="http://schemas.microsoft.com/office/drawing/2014/main" id="{F72FE893-DA94-4F2C-85E0-99FCB8B1186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34369" y="1752600"/>
            <a:ext cx="3724656" cy="3209544"/>
          </a:xfrm>
          <a:prstGeom prst="rect">
            <a:avLst/>
          </a:prstGeom>
        </p:spPr>
      </p:pic>
    </p:spTree>
    <p:extLst>
      <p:ext uri="{BB962C8B-B14F-4D97-AF65-F5344CB8AC3E}">
        <p14:creationId xmlns:p14="http://schemas.microsoft.com/office/powerpoint/2010/main" val="2277899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8453A72-5098-426B-8F04-7A9C9FF90357}" type="slidenum">
              <a:rPr lang="en-US" smtClean="0">
                <a:solidFill>
                  <a:prstClr val="white"/>
                </a:solidFill>
              </a:rPr>
              <a:pPr/>
              <a:t>36</a:t>
            </a:fld>
            <a:endParaRPr lang="en-US" dirty="0">
              <a:solidFill>
                <a:prstClr val="white"/>
              </a:solidFill>
            </a:endParaRPr>
          </a:p>
        </p:txBody>
      </p:sp>
      <p:sp>
        <p:nvSpPr>
          <p:cNvPr id="10" name="Title 1">
            <a:extLst>
              <a:ext uri="{FF2B5EF4-FFF2-40B4-BE49-F238E27FC236}">
                <a16:creationId xmlns:a16="http://schemas.microsoft.com/office/drawing/2014/main" id="{749C138A-ADAF-4F2B-BBCA-B2FCE46643A8}"/>
              </a:ext>
            </a:extLst>
          </p:cNvPr>
          <p:cNvSpPr>
            <a:spLocks noGrp="1"/>
          </p:cNvSpPr>
          <p:nvPr>
            <p:ph type="title"/>
          </p:nvPr>
        </p:nvSpPr>
        <p:spPr>
          <a:xfrm>
            <a:off x="533400" y="152400"/>
            <a:ext cx="8229600" cy="1143000"/>
          </a:xfrm>
        </p:spPr>
        <p:txBody>
          <a:bodyPr>
            <a:normAutofit fontScale="90000"/>
          </a:bodyPr>
          <a:lstStyle/>
          <a:p>
            <a:pPr algn="ctr"/>
            <a:r>
              <a:rPr lang="en-US" b="1" dirty="0"/>
              <a:t>Most Common Methods of Volunteer Recruitment </a:t>
            </a:r>
          </a:p>
        </p:txBody>
      </p:sp>
      <p:pic>
        <p:nvPicPr>
          <p:cNvPr id="2" name="Picture 1">
            <a:extLst>
              <a:ext uri="{FF2B5EF4-FFF2-40B4-BE49-F238E27FC236}">
                <a16:creationId xmlns:a16="http://schemas.microsoft.com/office/drawing/2014/main" id="{FC556FBE-74D8-4DC2-8FE9-5B7ACE561DE3}"/>
              </a:ext>
            </a:extLst>
          </p:cNvPr>
          <p:cNvPicPr>
            <a:picLocks noChangeAspect="1"/>
          </p:cNvPicPr>
          <p:nvPr/>
        </p:nvPicPr>
        <p:blipFill rotWithShape="1">
          <a:blip r:embed="rId3"/>
          <a:srcRect l="35000" t="14445" r="35000" b="11482"/>
          <a:stretch/>
        </p:blipFill>
        <p:spPr>
          <a:xfrm>
            <a:off x="685800" y="1824960"/>
            <a:ext cx="2855693" cy="3966240"/>
          </a:xfrm>
          <a:prstGeom prst="rect">
            <a:avLst/>
          </a:prstGeom>
        </p:spPr>
      </p:pic>
      <p:sp>
        <p:nvSpPr>
          <p:cNvPr id="4" name="TextBox 3">
            <a:extLst>
              <a:ext uri="{FF2B5EF4-FFF2-40B4-BE49-F238E27FC236}">
                <a16:creationId xmlns:a16="http://schemas.microsoft.com/office/drawing/2014/main" id="{EF04E2F0-0FA8-46D3-B619-12926236DDA8}"/>
              </a:ext>
            </a:extLst>
          </p:cNvPr>
          <p:cNvSpPr txBox="1"/>
          <p:nvPr/>
        </p:nvSpPr>
        <p:spPr>
          <a:xfrm>
            <a:off x="3657600" y="1981200"/>
            <a:ext cx="4953000" cy="3505200"/>
          </a:xfrm>
          <a:prstGeom prst="rect">
            <a:avLst/>
          </a:prstGeom>
          <a:noFill/>
        </p:spPr>
        <p:txBody>
          <a:bodyPr wrap="square" rtlCol="0">
            <a:spAutoFit/>
          </a:bodyPr>
          <a:lstStyle/>
          <a:p>
            <a:endParaRPr lang="en-US" dirty="0"/>
          </a:p>
        </p:txBody>
      </p:sp>
      <p:pic>
        <p:nvPicPr>
          <p:cNvPr id="6" name="Picture 5" descr="A close up of a sign&#10;&#10;Description generated with very high confidence">
            <a:extLst>
              <a:ext uri="{FF2B5EF4-FFF2-40B4-BE49-F238E27FC236}">
                <a16:creationId xmlns:a16="http://schemas.microsoft.com/office/drawing/2014/main" id="{A844D5CB-37DD-4E7F-B736-B36E2EF37A6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547751" y="1905997"/>
            <a:ext cx="4062849" cy="3804166"/>
          </a:xfrm>
          <a:prstGeom prst="rect">
            <a:avLst/>
          </a:prstGeom>
        </p:spPr>
      </p:pic>
      <p:sp>
        <p:nvSpPr>
          <p:cNvPr id="8" name="TextBox 7">
            <a:extLst>
              <a:ext uri="{FF2B5EF4-FFF2-40B4-BE49-F238E27FC236}">
                <a16:creationId xmlns:a16="http://schemas.microsoft.com/office/drawing/2014/main" id="{5D5C1591-7562-4974-8008-E554ACDB9837}"/>
              </a:ext>
            </a:extLst>
          </p:cNvPr>
          <p:cNvSpPr txBox="1"/>
          <p:nvPr/>
        </p:nvSpPr>
        <p:spPr>
          <a:xfrm>
            <a:off x="761999" y="5726668"/>
            <a:ext cx="1752601" cy="276999"/>
          </a:xfrm>
          <a:prstGeom prst="rect">
            <a:avLst/>
          </a:prstGeom>
          <a:noFill/>
        </p:spPr>
        <p:txBody>
          <a:bodyPr wrap="square" rtlCol="0">
            <a:spAutoFit/>
          </a:bodyPr>
          <a:lstStyle/>
          <a:p>
            <a:r>
              <a:rPr lang="en-US" sz="1200" b="1" dirty="0"/>
              <a:t>* </a:t>
            </a:r>
            <a:r>
              <a:rPr lang="en-US" sz="1200" b="1" i="1" dirty="0"/>
              <a:t>ASAE</a:t>
            </a:r>
            <a:endParaRPr lang="en-US" b="1" dirty="0"/>
          </a:p>
        </p:txBody>
      </p:sp>
    </p:spTree>
    <p:extLst>
      <p:ext uri="{BB962C8B-B14F-4D97-AF65-F5344CB8AC3E}">
        <p14:creationId xmlns:p14="http://schemas.microsoft.com/office/powerpoint/2010/main" val="1795702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F50137-12C6-4742-87FD-E3C8E3E38F13}"/>
              </a:ext>
            </a:extLst>
          </p:cNvPr>
          <p:cNvSpPr/>
          <p:nvPr/>
        </p:nvSpPr>
        <p:spPr>
          <a:xfrm>
            <a:off x="0" y="0"/>
            <a:ext cx="9143999" cy="603883"/>
          </a:xfrm>
          <a:prstGeom prst="rect">
            <a:avLst/>
          </a:prstGeom>
        </p:spPr>
        <p:txBody>
          <a:bodyPr wrap="square">
            <a:spAutoFit/>
          </a:bodyPr>
          <a:lstStyle/>
          <a:p>
            <a:pPr algn="ctr"/>
            <a:r>
              <a:rPr lang="en-US" sz="3324" b="1" dirty="0">
                <a:solidFill>
                  <a:srgbClr val="0070C0"/>
                </a:solidFill>
                <a:latin typeface="Calibri" panose="020F0502020204030204" pitchFamily="34" charset="0"/>
                <a:cs typeface="Times New Roman" panose="02020603050405020304" pitchFamily="18" charset="0"/>
              </a:rPr>
              <a:t>VOLUNTEER GROUPS</a:t>
            </a:r>
            <a:endParaRPr lang="en-US" sz="1662" dirty="0">
              <a:solidFill>
                <a:srgbClr val="0070C0"/>
              </a:solidFill>
            </a:endParaRPr>
          </a:p>
        </p:txBody>
      </p:sp>
      <p:sp>
        <p:nvSpPr>
          <p:cNvPr id="6" name="TextBox 5">
            <a:extLst>
              <a:ext uri="{FF2B5EF4-FFF2-40B4-BE49-F238E27FC236}">
                <a16:creationId xmlns:a16="http://schemas.microsoft.com/office/drawing/2014/main" id="{8C5666D6-0E86-40BB-90FC-D9003C91DB3B}"/>
              </a:ext>
            </a:extLst>
          </p:cNvPr>
          <p:cNvSpPr txBox="1"/>
          <p:nvPr/>
        </p:nvSpPr>
        <p:spPr>
          <a:xfrm>
            <a:off x="304800" y="603883"/>
            <a:ext cx="8724766" cy="461665"/>
          </a:xfrm>
          <a:prstGeom prst="rect">
            <a:avLst/>
          </a:prstGeom>
          <a:noFill/>
        </p:spPr>
        <p:txBody>
          <a:bodyPr wrap="square" rtlCol="0">
            <a:spAutoFit/>
          </a:bodyPr>
          <a:lstStyle/>
          <a:p>
            <a:pPr marL="287338">
              <a:spcAft>
                <a:spcPts val="1800"/>
              </a:spcAft>
            </a:pPr>
            <a:r>
              <a:rPr lang="en-US" sz="2400" b="1" dirty="0">
                <a:latin typeface="Calibri" panose="020F0502020204030204" pitchFamily="34" charset="0"/>
                <a:cs typeface="Calibri" panose="020F0502020204030204" pitchFamily="34" charset="0"/>
              </a:rPr>
              <a:t>Technical Committees/Working Groups</a:t>
            </a:r>
            <a:endParaRPr lang="en-US" sz="1400" dirty="0"/>
          </a:p>
        </p:txBody>
      </p:sp>
      <p:sp>
        <p:nvSpPr>
          <p:cNvPr id="4" name="Slide Number Placeholder 1">
            <a:extLst>
              <a:ext uri="{FF2B5EF4-FFF2-40B4-BE49-F238E27FC236}">
                <a16:creationId xmlns:a16="http://schemas.microsoft.com/office/drawing/2014/main" id="{077AD768-12C3-470E-A9F9-481EDCD36730}"/>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37</a:t>
            </a:fld>
            <a:endParaRPr lang="en-US" dirty="0"/>
          </a:p>
        </p:txBody>
      </p:sp>
      <p:sp>
        <p:nvSpPr>
          <p:cNvPr id="3" name="TextBox 2">
            <a:extLst>
              <a:ext uri="{FF2B5EF4-FFF2-40B4-BE49-F238E27FC236}">
                <a16:creationId xmlns:a16="http://schemas.microsoft.com/office/drawing/2014/main" id="{073D7E90-0BA7-4031-BD1B-6D53B2EDE31B}"/>
              </a:ext>
            </a:extLst>
          </p:cNvPr>
          <p:cNvSpPr txBox="1"/>
          <p:nvPr/>
        </p:nvSpPr>
        <p:spPr>
          <a:xfrm>
            <a:off x="609600" y="1371600"/>
            <a:ext cx="3733800" cy="5016758"/>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Academic Accreditation</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ACTIONS (Government Relations)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Aerosol Technology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Biological Monitoring</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Biosafety &amp; Environmental Microbiology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Communication &amp; Training Methods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Computer Applications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Confined Spaces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Construction</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Environmental Issues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Ergonomics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Exposure &amp; Control Banding</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Exposure Assessment</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Hazard Prevention &amp; Engineering Controls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Healthcare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Incident Preparedness &amp; Response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Indoor Environmental Quality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International Affairs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Ionizing Radiation</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AE8962-7626-479B-9514-708CEC6E5CF2}"/>
              </a:ext>
            </a:extLst>
          </p:cNvPr>
          <p:cNvSpPr txBox="1"/>
          <p:nvPr/>
        </p:nvSpPr>
        <p:spPr>
          <a:xfrm>
            <a:off x="4648200" y="1371600"/>
            <a:ext cx="3962400" cy="4770537"/>
          </a:xfrm>
          <a:prstGeom prst="rect">
            <a:avLst/>
          </a:prstGeom>
          <a:noFill/>
        </p:spPr>
        <p:txBody>
          <a:bodyPr wrap="square" rtlCol="0">
            <a:spAutoFit/>
          </a:bodyPr>
          <a:lstStyle/>
          <a:p>
            <a:r>
              <a:rPr lang="en-US" sz="1600" dirty="0">
                <a:latin typeface="Calibri" panose="020F0502020204030204" pitchFamily="34" charset="0"/>
                <a:cs typeface="Calibri" panose="020F0502020204030204" pitchFamily="34" charset="0"/>
              </a:rPr>
              <a:t>Laboratory Health &amp; Safety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Legal Issues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Leadership &amp; Management</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Mining</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Nanotechnology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Noise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Nonionizing Radiation</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Occupational &amp; Environmental Epidemiology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Oil &amp; Gas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Opioids Responder</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Protective Clothing &amp; Equipment</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Real-Time Detection Systems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Respiratory Protection</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Risk</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Safety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Sampling &amp; Laboratory Analysis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Social Concerns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Stewardship &amp; Sustainability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Toxicology</a:t>
            </a:r>
          </a:p>
        </p:txBody>
      </p:sp>
    </p:spTree>
    <p:extLst>
      <p:ext uri="{BB962C8B-B14F-4D97-AF65-F5344CB8AC3E}">
        <p14:creationId xmlns:p14="http://schemas.microsoft.com/office/powerpoint/2010/main" val="3013085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F50137-12C6-4742-87FD-E3C8E3E38F13}"/>
              </a:ext>
            </a:extLst>
          </p:cNvPr>
          <p:cNvSpPr/>
          <p:nvPr/>
        </p:nvSpPr>
        <p:spPr>
          <a:xfrm>
            <a:off x="0" y="333116"/>
            <a:ext cx="9143999" cy="603883"/>
          </a:xfrm>
          <a:prstGeom prst="rect">
            <a:avLst/>
          </a:prstGeom>
        </p:spPr>
        <p:txBody>
          <a:bodyPr wrap="square">
            <a:spAutoFit/>
          </a:bodyPr>
          <a:lstStyle/>
          <a:p>
            <a:pPr algn="ctr"/>
            <a:r>
              <a:rPr lang="en-US" sz="3324" b="1" dirty="0">
                <a:solidFill>
                  <a:srgbClr val="0070C0"/>
                </a:solidFill>
                <a:latin typeface="Calibri" panose="020F0502020204030204" pitchFamily="34" charset="0"/>
                <a:cs typeface="Times New Roman" panose="02020603050405020304" pitchFamily="18" charset="0"/>
              </a:rPr>
              <a:t>VOLUNTEER GROUPS</a:t>
            </a:r>
            <a:endParaRPr lang="en-US" sz="1662" dirty="0">
              <a:solidFill>
                <a:srgbClr val="0070C0"/>
              </a:solidFill>
            </a:endParaRPr>
          </a:p>
        </p:txBody>
      </p:sp>
      <p:sp>
        <p:nvSpPr>
          <p:cNvPr id="6" name="TextBox 5">
            <a:extLst>
              <a:ext uri="{FF2B5EF4-FFF2-40B4-BE49-F238E27FC236}">
                <a16:creationId xmlns:a16="http://schemas.microsoft.com/office/drawing/2014/main" id="{8C5666D6-0E86-40BB-90FC-D9003C91DB3B}"/>
              </a:ext>
            </a:extLst>
          </p:cNvPr>
          <p:cNvSpPr txBox="1"/>
          <p:nvPr/>
        </p:nvSpPr>
        <p:spPr>
          <a:xfrm>
            <a:off x="209617" y="989518"/>
            <a:ext cx="8724766" cy="5478423"/>
          </a:xfrm>
          <a:prstGeom prst="rect">
            <a:avLst/>
          </a:prstGeom>
          <a:noFill/>
        </p:spPr>
        <p:txBody>
          <a:bodyPr wrap="square" rtlCol="0">
            <a:spAutoFit/>
          </a:bodyPr>
          <a:lstStyle/>
          <a:p>
            <a:pPr defTabSz="892175">
              <a:spcAft>
                <a:spcPts val="1800"/>
              </a:spcAft>
            </a:pPr>
            <a:r>
              <a:rPr lang="en-US" sz="2000" b="1" dirty="0">
                <a:latin typeface="Calibri" panose="020F0502020204030204" pitchFamily="34" charset="0"/>
                <a:cs typeface="Calibri" panose="020F0502020204030204" pitchFamily="34" charset="0"/>
              </a:rPr>
              <a:t>Professional Development		</a:t>
            </a:r>
          </a:p>
          <a:p>
            <a:pPr>
              <a:spcAft>
                <a:spcPts val="1800"/>
              </a:spcAft>
              <a:tabLst>
                <a:tab pos="4456113" algn="l"/>
              </a:tabLst>
            </a:pPr>
            <a:r>
              <a:rPr lang="en-US" sz="1600" dirty="0">
                <a:latin typeface="Calibri" panose="020F0502020204030204" pitchFamily="34" charset="0"/>
                <a:cs typeface="Calibri" panose="020F0502020204030204" pitchFamily="34" charset="0"/>
              </a:rPr>
              <a:t>Career &amp; Employment Service Cmte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Joint Industrial Hygiene Ethics Education Cmte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Mentoring &amp; Professional Development Cmte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Students &amp; Early Career Professionals Cmte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Women in IH (WIH) </a:t>
            </a:r>
            <a:r>
              <a:rPr lang="en-US" sz="1400" dirty="0">
                <a:latin typeface="Calibri" panose="020F0502020204030204" pitchFamily="34" charset="0"/>
                <a:cs typeface="Calibri" panose="020F0502020204030204" pitchFamily="34" charset="0"/>
              </a:rPr>
              <a:t>	</a:t>
            </a:r>
            <a:br>
              <a:rPr lang="en-US" sz="1400" dirty="0">
                <a:latin typeface="Calibri" panose="020F0502020204030204" pitchFamily="34" charset="0"/>
                <a:cs typeface="Calibri" panose="020F0502020204030204" pitchFamily="34" charset="0"/>
              </a:rPr>
            </a:br>
            <a:br>
              <a:rPr lang="en-US" sz="1400" dirty="0">
                <a:latin typeface="Calibri" panose="020F0502020204030204" pitchFamily="34" charset="0"/>
                <a:cs typeface="Calibri" panose="020F0502020204030204" pitchFamily="34" charset="0"/>
              </a:rPr>
            </a:br>
            <a:r>
              <a:rPr lang="en-US" sz="2000" b="1" dirty="0">
                <a:latin typeface="Calibri" panose="020F0502020204030204" pitchFamily="34" charset="0"/>
                <a:cs typeface="Calibri" panose="020F0502020204030204" pitchFamily="34" charset="0"/>
              </a:rPr>
              <a:t>Operations </a:t>
            </a:r>
          </a:p>
          <a:p>
            <a:pPr>
              <a:spcAft>
                <a:spcPts val="1800"/>
              </a:spcAft>
              <a:tabLst>
                <a:tab pos="4456113" algn="l"/>
              </a:tabLst>
            </a:pPr>
            <a:r>
              <a:rPr lang="en-US" sz="1600" dirty="0">
                <a:latin typeface="Calibri" panose="020F0502020204030204" pitchFamily="34" charset="0"/>
                <a:cs typeface="Calibri" panose="020F0502020204030204" pitchFamily="34" charset="0"/>
              </a:rPr>
              <a:t>Board of Directors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Conference Program </a:t>
            </a:r>
            <a:r>
              <a:rPr lang="en-US" sz="1600" dirty="0" err="1">
                <a:latin typeface="Calibri" panose="020F0502020204030204" pitchFamily="34" charset="0"/>
                <a:cs typeface="Calibri" panose="020F0502020204030204" pitchFamily="34" charset="0"/>
              </a:rPr>
              <a:t>Cmte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Content Portfolio Advisory Group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Continuing Education </a:t>
            </a:r>
            <a:r>
              <a:rPr lang="en-US" sz="1600" dirty="0" err="1">
                <a:latin typeface="Calibri" panose="020F0502020204030204" pitchFamily="34" charset="0"/>
                <a:cs typeface="Calibri" panose="020F0502020204030204" pitchFamily="34" charset="0"/>
              </a:rPr>
              <a:t>Cmte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Finance </a:t>
            </a:r>
            <a:r>
              <a:rPr lang="en-US" sz="1600" dirty="0" err="1">
                <a:latin typeface="Calibri" panose="020F0502020204030204" pitchFamily="34" charset="0"/>
                <a:cs typeface="Calibri" panose="020F0502020204030204" pitchFamily="34" charset="0"/>
              </a:rPr>
              <a:t>Cmte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Publications </a:t>
            </a:r>
            <a:r>
              <a:rPr lang="en-US" sz="1600" dirty="0" err="1">
                <a:latin typeface="Calibri" panose="020F0502020204030204" pitchFamily="34" charset="0"/>
                <a:cs typeface="Calibri" panose="020F0502020204030204" pitchFamily="34" charset="0"/>
              </a:rPr>
              <a:t>Cmte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International Advisory Group</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Technology Initiatives Strategic Advisory Group</a:t>
            </a:r>
          </a:p>
          <a:p>
            <a:pPr>
              <a:spcAft>
                <a:spcPts val="1800"/>
              </a:spcAft>
              <a:tabLst>
                <a:tab pos="4456113" algn="l"/>
              </a:tabLst>
            </a:pPr>
            <a:endParaRPr lang="en-US" sz="1400" dirty="0">
              <a:latin typeface="Calibri" panose="020F0502020204030204" pitchFamily="34" charset="0"/>
              <a:cs typeface="Calibri" panose="020F0502020204030204" pitchFamily="34" charset="0"/>
            </a:endParaRPr>
          </a:p>
          <a:p>
            <a:pPr>
              <a:spcAft>
                <a:spcPts val="1800"/>
              </a:spcAft>
              <a:tabLst>
                <a:tab pos="4456113" algn="l"/>
              </a:tabLst>
            </a:pPr>
            <a:r>
              <a:rPr lang="en-US" sz="1400" dirty="0">
                <a:latin typeface="Calibri" panose="020F0502020204030204" pitchFamily="34" charset="0"/>
                <a:cs typeface="Calibri" panose="020F0502020204030204" pitchFamily="34" charset="0"/>
              </a:rPr>
              <a:t>		</a:t>
            </a:r>
          </a:p>
        </p:txBody>
      </p:sp>
      <p:sp>
        <p:nvSpPr>
          <p:cNvPr id="4" name="Slide Number Placeholder 1">
            <a:extLst>
              <a:ext uri="{FF2B5EF4-FFF2-40B4-BE49-F238E27FC236}">
                <a16:creationId xmlns:a16="http://schemas.microsoft.com/office/drawing/2014/main" id="{077AD768-12C3-470E-A9F9-481EDCD36730}"/>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38</a:t>
            </a:fld>
            <a:endParaRPr lang="en-US" dirty="0"/>
          </a:p>
        </p:txBody>
      </p:sp>
      <p:sp>
        <p:nvSpPr>
          <p:cNvPr id="3" name="TextBox 2">
            <a:extLst>
              <a:ext uri="{FF2B5EF4-FFF2-40B4-BE49-F238E27FC236}">
                <a16:creationId xmlns:a16="http://schemas.microsoft.com/office/drawing/2014/main" id="{A8555827-A922-43B7-8AF4-4877F975B466}"/>
              </a:ext>
            </a:extLst>
          </p:cNvPr>
          <p:cNvSpPr txBox="1"/>
          <p:nvPr/>
        </p:nvSpPr>
        <p:spPr>
          <a:xfrm>
            <a:off x="1828800" y="5682466"/>
            <a:ext cx="5257800"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b="1" dirty="0"/>
              <a:t>Active Volunteers Earn CM Points</a:t>
            </a:r>
          </a:p>
        </p:txBody>
      </p:sp>
      <p:sp>
        <p:nvSpPr>
          <p:cNvPr id="2" name="TextBox 1">
            <a:extLst>
              <a:ext uri="{FF2B5EF4-FFF2-40B4-BE49-F238E27FC236}">
                <a16:creationId xmlns:a16="http://schemas.microsoft.com/office/drawing/2014/main" id="{3E704D0D-2707-4B13-B6FE-42A4F5F47264}"/>
              </a:ext>
            </a:extLst>
          </p:cNvPr>
          <p:cNvSpPr txBox="1"/>
          <p:nvPr/>
        </p:nvSpPr>
        <p:spPr>
          <a:xfrm>
            <a:off x="4648200" y="990868"/>
            <a:ext cx="4038600" cy="4385816"/>
          </a:xfrm>
          <a:prstGeom prst="rect">
            <a:avLst/>
          </a:prstGeom>
          <a:noFill/>
        </p:spPr>
        <p:txBody>
          <a:bodyPr wrap="square" rtlCol="0">
            <a:spAutoFit/>
          </a:bodyPr>
          <a:lstStyle/>
          <a:p>
            <a:pPr defTabSz="892175">
              <a:spcAft>
                <a:spcPts val="1800"/>
              </a:spcAft>
              <a:tabLst>
                <a:tab pos="3943350" algn="l"/>
              </a:tabLst>
            </a:pPr>
            <a:r>
              <a:rPr lang="en-US" sz="2000" b="1" dirty="0">
                <a:latin typeface="Calibri" panose="020F0502020204030204" pitchFamily="34" charset="0"/>
                <a:cs typeface="Calibri" panose="020F0502020204030204" pitchFamily="34" charset="0"/>
              </a:rPr>
              <a:t>Special Interest Groups (SIGs) </a:t>
            </a:r>
          </a:p>
          <a:p>
            <a:pPr>
              <a:spcAft>
                <a:spcPts val="1800"/>
              </a:spcAft>
              <a:tabLst>
                <a:tab pos="4456113" algn="l"/>
              </a:tabLst>
            </a:pPr>
            <a:r>
              <a:rPr lang="en-US" sz="1600" dirty="0">
                <a:latin typeface="Calibri" panose="020F0502020204030204" pitchFamily="34" charset="0"/>
                <a:cs typeface="Calibri" panose="020F0502020204030204" pitchFamily="34" charset="0"/>
              </a:rPr>
              <a:t>Academic SIG</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Fellows SIG</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Minority SIG</a:t>
            </a:r>
          </a:p>
          <a:p>
            <a:pPr>
              <a:spcAft>
                <a:spcPts val="1800"/>
              </a:spcAft>
              <a:tabLst>
                <a:tab pos="4456113" algn="l"/>
              </a:tabLst>
            </a:pPr>
            <a:r>
              <a:rPr lang="en-US" sz="2000" b="1" dirty="0">
                <a:latin typeface="Calibri" panose="020F0502020204030204" pitchFamily="34" charset="0"/>
                <a:cs typeface="Calibri" panose="020F0502020204030204" pitchFamily="34" charset="0"/>
              </a:rPr>
              <a:t>AIHF Foundation</a:t>
            </a:r>
          </a:p>
          <a:p>
            <a:pPr>
              <a:spcAft>
                <a:spcPts val="1800"/>
              </a:spcAft>
              <a:tabLst>
                <a:tab pos="4456113" algn="l"/>
              </a:tabLst>
            </a:pPr>
            <a:r>
              <a:rPr lang="en-US" sz="1600" dirty="0">
                <a:latin typeface="Calibri" panose="020F0502020204030204" pitchFamily="34" charset="0"/>
                <a:cs typeface="Calibri" panose="020F0502020204030204" pitchFamily="34" charset="0"/>
              </a:rPr>
              <a:t>Board of Trustees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Scholarship Advisory </a:t>
            </a:r>
            <a:r>
              <a:rPr lang="en-US" sz="1600" dirty="0" err="1">
                <a:latin typeface="Calibri" panose="020F0502020204030204" pitchFamily="34" charset="0"/>
                <a:cs typeface="Calibri" panose="020F0502020204030204" pitchFamily="34" charset="0"/>
              </a:rPr>
              <a:t>Cmte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Donor Relations &amp; Fundraising </a:t>
            </a:r>
            <a:r>
              <a:rPr lang="en-US" sz="1600" dirty="0" err="1">
                <a:latin typeface="Calibri" panose="020F0502020204030204" pitchFamily="34" charset="0"/>
                <a:cs typeface="Calibri" panose="020F0502020204030204" pitchFamily="34" charset="0"/>
              </a:rPr>
              <a:t>Cmte</a:t>
            </a:r>
            <a:endParaRPr lang="en-US" sz="1600" dirty="0">
              <a:latin typeface="Calibri" panose="020F0502020204030204" pitchFamily="34" charset="0"/>
              <a:cs typeface="Calibri" panose="020F0502020204030204" pitchFamily="34" charset="0"/>
            </a:endParaRPr>
          </a:p>
          <a:p>
            <a:pPr>
              <a:spcAft>
                <a:spcPts val="1800"/>
              </a:spcAft>
              <a:tabLst>
                <a:tab pos="4456113" algn="l"/>
              </a:tabLst>
            </a:pPr>
            <a:r>
              <a:rPr lang="en-US" sz="2000" b="1" dirty="0">
                <a:latin typeface="Calibri" panose="020F0502020204030204" pitchFamily="34" charset="0"/>
                <a:cs typeface="Calibri" panose="020F0502020204030204" pitchFamily="34" charset="0"/>
              </a:rPr>
              <a:t>Guideline Foundation</a:t>
            </a:r>
          </a:p>
          <a:p>
            <a:pPr>
              <a:spcAft>
                <a:spcPts val="1800"/>
              </a:spcAft>
              <a:tabLst>
                <a:tab pos="4456113" algn="l"/>
              </a:tabLst>
            </a:pPr>
            <a:r>
              <a:rPr lang="en-US" sz="1600" dirty="0">
                <a:latin typeface="Calibri" panose="020F0502020204030204" pitchFamily="34" charset="0"/>
                <a:cs typeface="Calibri" panose="020F0502020204030204" pitchFamily="34" charset="0"/>
              </a:rPr>
              <a:t>Board of Trustees</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Emergency Response Planning </a:t>
            </a:r>
            <a:r>
              <a:rPr lang="en-US" sz="1600" dirty="0" err="1">
                <a:latin typeface="Calibri" panose="020F0502020204030204" pitchFamily="34" charset="0"/>
                <a:cs typeface="Calibri" panose="020F0502020204030204" pitchFamily="34" charset="0"/>
              </a:rPr>
              <a:t>Cmte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Standards Advisory Panel</a:t>
            </a:r>
            <a:endParaRPr lang="en-US" sz="1600" dirty="0"/>
          </a:p>
        </p:txBody>
      </p:sp>
    </p:spTree>
    <p:extLst>
      <p:ext uri="{BB962C8B-B14F-4D97-AF65-F5344CB8AC3E}">
        <p14:creationId xmlns:p14="http://schemas.microsoft.com/office/powerpoint/2010/main" val="401750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212468"/>
            <a:ext cx="8610600" cy="713977"/>
          </a:xfrm>
          <a:prstGeom prst="rect">
            <a:avLst/>
          </a:prstGeom>
        </p:spPr>
        <p:txBody>
          <a:bodyPr vert="horz" wrap="square" lIns="0" tIns="341312" rIns="0" bIns="0" rtlCol="0">
            <a:spAutoFit/>
          </a:bodyPr>
          <a:lstStyle/>
          <a:p>
            <a:pPr marL="241300">
              <a:lnSpc>
                <a:spcPct val="100000"/>
              </a:lnSpc>
            </a:pPr>
            <a:r>
              <a:rPr lang="en-US" sz="2400" b="1" dirty="0"/>
              <a:t>Benefits/Features for AIHA National Student Members</a:t>
            </a:r>
            <a:endParaRPr sz="1200" dirty="0"/>
          </a:p>
        </p:txBody>
      </p:sp>
      <p:sp>
        <p:nvSpPr>
          <p:cNvPr id="3" name="Rectangle 2">
            <a:extLst>
              <a:ext uri="{FF2B5EF4-FFF2-40B4-BE49-F238E27FC236}">
                <a16:creationId xmlns:a16="http://schemas.microsoft.com/office/drawing/2014/main" id="{9ACDDCC9-46FB-42CD-8B68-181B1DD34409}"/>
              </a:ext>
            </a:extLst>
          </p:cNvPr>
          <p:cNvSpPr/>
          <p:nvPr/>
        </p:nvSpPr>
        <p:spPr>
          <a:xfrm>
            <a:off x="211243" y="609600"/>
            <a:ext cx="8568690" cy="3431709"/>
          </a:xfrm>
          <a:prstGeom prst="rect">
            <a:avLst/>
          </a:prstGeom>
        </p:spPr>
        <p:txBody>
          <a:bodyPr wrap="square">
            <a:spAutoFit/>
          </a:bodyPr>
          <a:lstStyle/>
          <a:p>
            <a:pPr>
              <a:buSzPts val="1000"/>
              <a:tabLst>
                <a:tab pos="457200" algn="l"/>
              </a:tabLst>
            </a:pPr>
            <a:r>
              <a:rPr lang="en-US" b="1" dirty="0">
                <a:latin typeface="Calibri" panose="020F0502020204030204" pitchFamily="34" charset="0"/>
                <a:cs typeface="Calibri" panose="020F0502020204030204" pitchFamily="34" charset="0"/>
              </a:rPr>
              <a:t>Value Proposition: </a:t>
            </a:r>
            <a:r>
              <a:rPr lang="en-US" dirty="0">
                <a:latin typeface="Calibri" panose="020F0502020204030204" pitchFamily="34" charset="0"/>
                <a:cs typeface="Calibri" panose="020F0502020204030204" pitchFamily="34" charset="0"/>
              </a:rPr>
              <a:t>Get the experience, connections and career counseling that will position you as </a:t>
            </a:r>
            <a:r>
              <a:rPr lang="en-US" u="sng" dirty="0">
                <a:latin typeface="Calibri" panose="020F0502020204030204" pitchFamily="34" charset="0"/>
                <a:cs typeface="Calibri" panose="020F0502020204030204" pitchFamily="34" charset="0"/>
              </a:rPr>
              <a:t>THE</a:t>
            </a:r>
            <a:r>
              <a:rPr lang="en-US" dirty="0">
                <a:latin typeface="Calibri" panose="020F0502020204030204" pitchFamily="34" charset="0"/>
                <a:cs typeface="Calibri" panose="020F0502020204030204" pitchFamily="34" charset="0"/>
              </a:rPr>
              <a:t> top candidate for IH/OEHS employers.</a:t>
            </a: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a:buSzPts val="1000"/>
              <a:tabLst>
                <a:tab pos="457200" algn="l"/>
              </a:tabLst>
            </a:pPr>
            <a:endParaRPr lang="en-US" dirty="0">
              <a:latin typeface="Calibri" panose="020F0502020204030204" pitchFamily="34" charset="0"/>
              <a:cs typeface="Calibri" panose="020F0502020204030204" pitchFamily="34" charset="0"/>
            </a:endParaRPr>
          </a:p>
          <a:p>
            <a:pPr marR="0" lvl="0">
              <a:spcBef>
                <a:spcPts val="0"/>
              </a:spcBef>
              <a:spcAft>
                <a:spcPts val="0"/>
              </a:spcAft>
              <a:buSzPts val="1000"/>
              <a:tabLst>
                <a:tab pos="457200" algn="l"/>
              </a:tabLst>
            </a:pPr>
            <a:endParaRPr lang="en-US" sz="1900" dirty="0">
              <a:effectLst/>
              <a:latin typeface="Times New Roman" panose="02020603050405020304" pitchFamily="18" charset="0"/>
              <a:ea typeface="Times New Roman" panose="02020603050405020304" pitchFamily="18" charset="0"/>
            </a:endParaRPr>
          </a:p>
        </p:txBody>
      </p:sp>
      <p:graphicFrame>
        <p:nvGraphicFramePr>
          <p:cNvPr id="4" name="Table 3">
            <a:extLst>
              <a:ext uri="{FF2B5EF4-FFF2-40B4-BE49-F238E27FC236}">
                <a16:creationId xmlns:a16="http://schemas.microsoft.com/office/drawing/2014/main" id="{FB6B159F-CB55-4E45-8578-AEC8CF773C6B}"/>
              </a:ext>
            </a:extLst>
          </p:cNvPr>
          <p:cNvGraphicFramePr>
            <a:graphicFrameLocks noGrp="1"/>
          </p:cNvGraphicFramePr>
          <p:nvPr>
            <p:extLst/>
          </p:nvPr>
        </p:nvGraphicFramePr>
        <p:xfrm>
          <a:off x="270510" y="1397000"/>
          <a:ext cx="8568690" cy="1889760"/>
        </p:xfrm>
        <a:graphic>
          <a:graphicData uri="http://schemas.openxmlformats.org/drawingml/2006/table">
            <a:tbl>
              <a:tblPr firstRow="1" bandRow="1">
                <a:tableStyleId>{5C22544A-7EE6-4342-B048-85BDC9FD1C3A}</a:tableStyleId>
              </a:tblPr>
              <a:tblGrid>
                <a:gridCol w="2856230">
                  <a:extLst>
                    <a:ext uri="{9D8B030D-6E8A-4147-A177-3AD203B41FA5}">
                      <a16:colId xmlns:a16="http://schemas.microsoft.com/office/drawing/2014/main" val="2868919159"/>
                    </a:ext>
                  </a:extLst>
                </a:gridCol>
                <a:gridCol w="2856230">
                  <a:extLst>
                    <a:ext uri="{9D8B030D-6E8A-4147-A177-3AD203B41FA5}">
                      <a16:colId xmlns:a16="http://schemas.microsoft.com/office/drawing/2014/main" val="2047926920"/>
                    </a:ext>
                  </a:extLst>
                </a:gridCol>
                <a:gridCol w="2856230">
                  <a:extLst>
                    <a:ext uri="{9D8B030D-6E8A-4147-A177-3AD203B41FA5}">
                      <a16:colId xmlns:a16="http://schemas.microsoft.com/office/drawing/2014/main" val="391086037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FFFF00"/>
                          </a:solidFill>
                          <a:latin typeface="Calibri" panose="020F0502020204030204" pitchFamily="34" charset="0"/>
                          <a:cs typeface="Calibri" panose="020F0502020204030204" pitchFamily="34" charset="0"/>
                        </a:rPr>
                        <a:t>Make Connections </a:t>
                      </a:r>
                      <a:br>
                        <a:rPr lang="en-US" sz="1600" b="1" dirty="0">
                          <a:latin typeface="Calibri" panose="020F0502020204030204" pitchFamily="34" charset="0"/>
                          <a:cs typeface="Calibri" panose="020F0502020204030204" pitchFamily="34" charset="0"/>
                        </a:rPr>
                      </a:br>
                      <a:r>
                        <a:rPr lang="en-US" sz="1600" b="1" dirty="0">
                          <a:latin typeface="Calibri" panose="020F0502020204030204" pitchFamily="34" charset="0"/>
                          <a:cs typeface="Calibri" panose="020F0502020204030204" pitchFamily="34" charset="0"/>
                        </a:rPr>
                        <a:t>(Catalyst)</a:t>
                      </a:r>
                      <a:endParaRPr lang="en-US" sz="1600" dirty="0">
                        <a:latin typeface="Calibri" panose="020F0502020204030204" pitchFamily="34" charset="0"/>
                        <a:cs typeface="Calibri" panose="020F0502020204030204" pitchFamily="34" charset="0"/>
                      </a:endParaRPr>
                    </a:p>
                  </a:txBody>
                  <a:tcPr/>
                </a:tc>
                <a:tc>
                  <a:txBody>
                    <a:bodyPr/>
                    <a:lstStyle/>
                    <a:p>
                      <a:r>
                        <a:rPr lang="en-US" sz="1600" dirty="0">
                          <a:solidFill>
                            <a:srgbClr val="FFFF00"/>
                          </a:solidFill>
                          <a:latin typeface="Calibri" panose="020F0502020204030204" pitchFamily="34" charset="0"/>
                          <a:cs typeface="Calibri" panose="020F0502020204030204" pitchFamily="34" charset="0"/>
                        </a:rPr>
                        <a:t>Kickstart Your Career </a:t>
                      </a:r>
                    </a:p>
                    <a:p>
                      <a:r>
                        <a:rPr lang="en-US" sz="1600" dirty="0">
                          <a:latin typeface="Calibri" panose="020F0502020204030204" pitchFamily="34" charset="0"/>
                          <a:cs typeface="Calibri" panose="020F0502020204030204" pitchFamily="34" charset="0"/>
                        </a:rPr>
                        <a:t>(Career Advantage)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FF00"/>
                          </a:solidFill>
                          <a:effectLst/>
                          <a:latin typeface="Calibri" panose="020F0502020204030204" pitchFamily="34" charset="0"/>
                          <a:ea typeface="+mn-ea"/>
                          <a:cs typeface="Calibri" panose="020F0502020204030204" pitchFamily="34" charset="0"/>
                        </a:rPr>
                        <a:t>Create Your Path to Success</a:t>
                      </a:r>
                    </a:p>
                    <a:p>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63298794"/>
                  </a:ext>
                </a:extLst>
              </a:tr>
              <a:tr h="370840">
                <a:tc>
                  <a:txBody>
                    <a:bodyPr/>
                    <a:lstStyle/>
                    <a:p>
                      <a:r>
                        <a:rPr lang="en-US" sz="1600" dirty="0">
                          <a:latin typeface="Calibri" panose="020F0502020204030204" pitchFamily="34" charset="0"/>
                          <a:cs typeface="Calibri" panose="020F0502020204030204" pitchFamily="34" charset="0"/>
                        </a:rPr>
                        <a:t>Members Open Forum</a:t>
                      </a:r>
                    </a:p>
                    <a:p>
                      <a:r>
                        <a:rPr lang="en-US" sz="1600" dirty="0">
                          <a:latin typeface="Calibri" panose="020F0502020204030204" pitchFamily="34" charset="0"/>
                          <a:cs typeface="Calibri" panose="020F0502020204030204" pitchFamily="34" charset="0"/>
                        </a:rPr>
                        <a:t>Student-Only Community</a:t>
                      </a:r>
                    </a:p>
                    <a:p>
                      <a:r>
                        <a:rPr lang="en-US" sz="1600" dirty="0">
                          <a:latin typeface="Calibri" panose="020F0502020204030204" pitchFamily="34" charset="0"/>
                          <a:cs typeface="Calibri" panose="020F0502020204030204" pitchFamily="34" charset="0"/>
                        </a:rPr>
                        <a:t>Online Member Directory</a:t>
                      </a:r>
                    </a:p>
                    <a:p>
                      <a:r>
                        <a:rPr lang="en-US" sz="1600" dirty="0">
                          <a:latin typeface="Calibri" panose="020F0502020204030204" pitchFamily="34" charset="0"/>
                          <a:cs typeface="Calibri" panose="020F0502020204030204" pitchFamily="34" charset="0"/>
                        </a:rPr>
                        <a:t>Resource Libraries</a:t>
                      </a:r>
                    </a:p>
                    <a:p>
                      <a:r>
                        <a:rPr lang="en-US" sz="1600" dirty="0">
                          <a:latin typeface="Calibri" panose="020F0502020204030204" pitchFamily="34" charset="0"/>
                          <a:cs typeface="Calibri" panose="020F0502020204030204" pitchFamily="34" charset="0"/>
                        </a:rPr>
                        <a:t>Mentor/Mentee Program</a:t>
                      </a:r>
                    </a:p>
                  </a:txBody>
                  <a:tcPr/>
                </a:tc>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Career Counseling</a:t>
                      </a:r>
                    </a:p>
                    <a:p>
                      <a:r>
                        <a:rPr lang="en-US" sz="1600" kern="1200" dirty="0">
                          <a:solidFill>
                            <a:schemeClr val="dk1"/>
                          </a:solidFill>
                          <a:effectLst/>
                          <a:latin typeface="Calibri" panose="020F0502020204030204" pitchFamily="34" charset="0"/>
                          <a:ea typeface="+mn-ea"/>
                          <a:cs typeface="Calibri" panose="020F0502020204030204" pitchFamily="34" charset="0"/>
                        </a:rPr>
                        <a:t>Cover Letter/Resume Review</a:t>
                      </a:r>
                    </a:p>
                    <a:p>
                      <a:r>
                        <a:rPr lang="en-US" sz="1600" kern="1200" dirty="0">
                          <a:solidFill>
                            <a:schemeClr val="dk1"/>
                          </a:solidFill>
                          <a:effectLst/>
                          <a:latin typeface="Calibri" panose="020F0502020204030204" pitchFamily="34" charset="0"/>
                          <a:ea typeface="+mn-ea"/>
                          <a:cs typeface="Calibri" panose="020F0502020204030204" pitchFamily="34" charset="0"/>
                        </a:rPr>
                        <a:t>Mock Interviewing</a:t>
                      </a:r>
                    </a:p>
                    <a:p>
                      <a:r>
                        <a:rPr lang="en-US" sz="1600" kern="1200" dirty="0">
                          <a:solidFill>
                            <a:schemeClr val="dk1"/>
                          </a:solidFill>
                          <a:effectLst/>
                          <a:latin typeface="Calibri" panose="020F0502020204030204" pitchFamily="34" charset="0"/>
                          <a:ea typeface="+mn-ea"/>
                          <a:cs typeface="Calibri" panose="020F0502020204030204" pitchFamily="34" charset="0"/>
                        </a:rPr>
                        <a:t>Career Development Resources</a:t>
                      </a:r>
                    </a:p>
                    <a:p>
                      <a:r>
                        <a:rPr lang="en-US" sz="1600" kern="1200" dirty="0">
                          <a:solidFill>
                            <a:schemeClr val="dk1"/>
                          </a:solidFill>
                          <a:effectLst/>
                          <a:latin typeface="Calibri" panose="020F0502020204030204" pitchFamily="34" charset="0"/>
                          <a:ea typeface="+mn-ea"/>
                          <a:cs typeface="Calibri" panose="020F0502020204030204" pitchFamily="34" charset="0"/>
                        </a:rPr>
                        <a:t>Compensation</a:t>
                      </a:r>
                    </a:p>
                  </a:txBody>
                  <a:tcPr/>
                </a:tc>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IH Professional Pathways ™</a:t>
                      </a:r>
                    </a:p>
                    <a:p>
                      <a:r>
                        <a:rPr lang="en-US" sz="1600" kern="1200" dirty="0">
                          <a:solidFill>
                            <a:schemeClr val="dk1"/>
                          </a:solidFill>
                          <a:effectLst/>
                          <a:latin typeface="Calibri" panose="020F0502020204030204" pitchFamily="34" charset="0"/>
                          <a:ea typeface="+mn-ea"/>
                          <a:cs typeface="Calibri" panose="020F0502020204030204" pitchFamily="34" charset="0"/>
                        </a:rPr>
                        <a:t>IH Heroes ™</a:t>
                      </a:r>
                    </a:p>
                    <a:p>
                      <a:r>
                        <a:rPr lang="en-US" sz="1600" kern="1200" dirty="0">
                          <a:solidFill>
                            <a:schemeClr val="dk1"/>
                          </a:solidFill>
                          <a:effectLst/>
                          <a:latin typeface="Calibri" panose="020F0502020204030204" pitchFamily="34" charset="0"/>
                          <a:ea typeface="+mn-ea"/>
                          <a:cs typeface="Calibri" panose="020F0502020204030204" pitchFamily="34" charset="0"/>
                        </a:rPr>
                        <a:t>Career Tracks/Knowledge Areas</a:t>
                      </a:r>
                    </a:p>
                    <a:p>
                      <a:r>
                        <a:rPr lang="en-US" sz="1600" kern="1200" dirty="0">
                          <a:solidFill>
                            <a:schemeClr val="dk1"/>
                          </a:solidFill>
                          <a:effectLst/>
                          <a:latin typeface="Calibri" panose="020F0502020204030204" pitchFamily="34" charset="0"/>
                          <a:ea typeface="+mn-ea"/>
                          <a:cs typeface="Calibri" panose="020F0502020204030204" pitchFamily="34" charset="0"/>
                        </a:rPr>
                        <a:t>IAMIH</a:t>
                      </a:r>
                    </a:p>
                    <a:p>
                      <a:r>
                        <a:rPr lang="en-US" sz="1600" kern="1200" dirty="0">
                          <a:solidFill>
                            <a:schemeClr val="dk1"/>
                          </a:solidFill>
                          <a:effectLst/>
                          <a:latin typeface="Calibri" panose="020F0502020204030204" pitchFamily="34" charset="0"/>
                          <a:ea typeface="+mn-ea"/>
                          <a:cs typeface="Calibri" panose="020F0502020204030204" pitchFamily="34" charset="0"/>
                        </a:rPr>
                        <a:t>Certification (CIH)</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43955056"/>
                  </a:ext>
                </a:extLst>
              </a:tr>
            </a:tbl>
          </a:graphicData>
        </a:graphic>
      </p:graphicFrame>
      <p:graphicFrame>
        <p:nvGraphicFramePr>
          <p:cNvPr id="6" name="Table 5">
            <a:extLst>
              <a:ext uri="{FF2B5EF4-FFF2-40B4-BE49-F238E27FC236}">
                <a16:creationId xmlns:a16="http://schemas.microsoft.com/office/drawing/2014/main" id="{FD0D5381-B572-4B0E-9431-6D1ACE430A14}"/>
              </a:ext>
            </a:extLst>
          </p:cNvPr>
          <p:cNvGraphicFramePr>
            <a:graphicFrameLocks noGrp="1"/>
          </p:cNvGraphicFramePr>
          <p:nvPr>
            <p:extLst/>
          </p:nvPr>
        </p:nvGraphicFramePr>
        <p:xfrm>
          <a:off x="295910" y="3652772"/>
          <a:ext cx="8543289" cy="2133600"/>
        </p:xfrm>
        <a:graphic>
          <a:graphicData uri="http://schemas.openxmlformats.org/drawingml/2006/table">
            <a:tbl>
              <a:tblPr firstRow="1" bandRow="1">
                <a:tableStyleId>{5C22544A-7EE6-4342-B048-85BDC9FD1C3A}</a:tableStyleId>
              </a:tblPr>
              <a:tblGrid>
                <a:gridCol w="2847763">
                  <a:extLst>
                    <a:ext uri="{9D8B030D-6E8A-4147-A177-3AD203B41FA5}">
                      <a16:colId xmlns:a16="http://schemas.microsoft.com/office/drawing/2014/main" val="4194700085"/>
                    </a:ext>
                  </a:extLst>
                </a:gridCol>
                <a:gridCol w="2847763">
                  <a:extLst>
                    <a:ext uri="{9D8B030D-6E8A-4147-A177-3AD203B41FA5}">
                      <a16:colId xmlns:a16="http://schemas.microsoft.com/office/drawing/2014/main" val="999186396"/>
                    </a:ext>
                  </a:extLst>
                </a:gridCol>
                <a:gridCol w="2847763">
                  <a:extLst>
                    <a:ext uri="{9D8B030D-6E8A-4147-A177-3AD203B41FA5}">
                      <a16:colId xmlns:a16="http://schemas.microsoft.com/office/drawing/2014/main" val="84900651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FFFF00"/>
                          </a:solidFill>
                          <a:effectLst/>
                          <a:latin typeface="Calibri" panose="020F0502020204030204" pitchFamily="34" charset="0"/>
                          <a:ea typeface="+mn-ea"/>
                          <a:cs typeface="Calibri" panose="020F0502020204030204" pitchFamily="34" charset="0"/>
                        </a:rPr>
                        <a:t>Volunteer to Lead</a:t>
                      </a:r>
                      <a:br>
                        <a:rPr lang="en-US" sz="1600" b="1" kern="1200" dirty="0">
                          <a:solidFill>
                            <a:schemeClr val="lt1"/>
                          </a:solidFill>
                          <a:effectLst/>
                          <a:latin typeface="Calibri" panose="020F0502020204030204" pitchFamily="34" charset="0"/>
                          <a:ea typeface="+mn-ea"/>
                          <a:cs typeface="Calibri" panose="020F0502020204030204" pitchFamily="34" charset="0"/>
                        </a:rPr>
                      </a:br>
                      <a:endParaRPr lang="en-US" sz="1600" b="1" kern="1200" dirty="0">
                        <a:solidFill>
                          <a:schemeClr val="lt1"/>
                        </a:solidFill>
                        <a:effectLst/>
                        <a:latin typeface="Calibri" panose="020F0502020204030204" pitchFamily="34" charset="0"/>
                        <a:ea typeface="+mn-ea"/>
                        <a:cs typeface="Calibri" panose="020F0502020204030204" pitchFamily="34" charset="0"/>
                      </a:endParaRPr>
                    </a:p>
                  </a:txBody>
                  <a:tcPr/>
                </a:tc>
                <a:tc>
                  <a:txBody>
                    <a:bodyPr/>
                    <a:lstStyle/>
                    <a:p>
                      <a:r>
                        <a:rPr lang="en-US" sz="1600" b="1" i="0" kern="1200" dirty="0">
                          <a:solidFill>
                            <a:srgbClr val="FFFF00"/>
                          </a:solidFill>
                          <a:effectLst/>
                          <a:latin typeface="Calibri" panose="020F0502020204030204" pitchFamily="34" charset="0"/>
                          <a:ea typeface="+mn-ea"/>
                          <a:cs typeface="Calibri" panose="020F0502020204030204" pitchFamily="34" charset="0"/>
                        </a:rPr>
                        <a:t>Keep Informed</a:t>
                      </a:r>
                    </a:p>
                    <a:p>
                      <a:r>
                        <a:rPr lang="en-US" sz="1600" b="1" i="1" kern="1200" dirty="0">
                          <a:solidFill>
                            <a:schemeClr val="lt1"/>
                          </a:solidFill>
                          <a:effectLst/>
                          <a:latin typeface="Calibri" panose="020F0502020204030204" pitchFamily="34" charset="0"/>
                          <a:ea typeface="+mn-ea"/>
                          <a:cs typeface="Calibri" panose="020F0502020204030204" pitchFamily="34" charset="0"/>
                        </a:rPr>
                        <a:t>(Synergist </a:t>
                      </a:r>
                      <a:r>
                        <a:rPr lang="en-US" sz="1600" b="1" kern="1200" dirty="0">
                          <a:solidFill>
                            <a:schemeClr val="lt1"/>
                          </a:solidFill>
                          <a:effectLst/>
                          <a:latin typeface="Calibri" panose="020F0502020204030204" pitchFamily="34" charset="0"/>
                          <a:ea typeface="+mn-ea"/>
                          <a:cs typeface="Calibri" panose="020F0502020204030204" pitchFamily="34" charset="0"/>
                        </a:rPr>
                        <a:t>Family)</a:t>
                      </a:r>
                    </a:p>
                  </a:txBody>
                  <a:tcPr/>
                </a:tc>
                <a:tc>
                  <a:txBody>
                    <a:bodyPr/>
                    <a:lstStyle/>
                    <a:p>
                      <a:r>
                        <a:rPr lang="en-US" sz="1600" dirty="0">
                          <a:solidFill>
                            <a:srgbClr val="FFFF00"/>
                          </a:solidFill>
                          <a:latin typeface="Calibri" panose="020F0502020204030204" pitchFamily="34" charset="0"/>
                          <a:cs typeface="Calibri" panose="020F0502020204030204" pitchFamily="34" charset="0"/>
                        </a:rPr>
                        <a:t>Help Influence Public Policy</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(Advocacy Platforms)</a:t>
                      </a:r>
                    </a:p>
                  </a:txBody>
                  <a:tcPr/>
                </a:tc>
                <a:extLst>
                  <a:ext uri="{0D108BD9-81ED-4DB2-BD59-A6C34878D82A}">
                    <a16:rowId xmlns:a16="http://schemas.microsoft.com/office/drawing/2014/main" val="3951577894"/>
                  </a:ext>
                </a:extLst>
              </a:tr>
              <a:tr h="370840">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Technical Committees/Working Groups</a:t>
                      </a:r>
                    </a:p>
                    <a:p>
                      <a:r>
                        <a:rPr lang="en-US" sz="1600" kern="1200" dirty="0">
                          <a:solidFill>
                            <a:schemeClr val="dk1"/>
                          </a:solidFill>
                          <a:effectLst/>
                          <a:latin typeface="Calibri" panose="020F0502020204030204" pitchFamily="34" charset="0"/>
                          <a:ea typeface="+mn-ea"/>
                          <a:cs typeface="Calibri" panose="020F0502020204030204" pitchFamily="34" charset="0"/>
                        </a:rPr>
                        <a:t>Professional Development</a:t>
                      </a:r>
                    </a:p>
                    <a:p>
                      <a:r>
                        <a:rPr lang="en-US" sz="1600" kern="1200" dirty="0">
                          <a:solidFill>
                            <a:schemeClr val="dk1"/>
                          </a:solidFill>
                          <a:effectLst/>
                          <a:latin typeface="Calibri" panose="020F0502020204030204" pitchFamily="34" charset="0"/>
                          <a:ea typeface="+mn-ea"/>
                          <a:cs typeface="Calibri" panose="020F0502020204030204" pitchFamily="34" charset="0"/>
                        </a:rPr>
                        <a:t>Student Local Sections</a:t>
                      </a:r>
                    </a:p>
                    <a:p>
                      <a:r>
                        <a:rPr lang="en-US" sz="1600" kern="1200" dirty="0">
                          <a:solidFill>
                            <a:schemeClr val="dk1"/>
                          </a:solidFill>
                          <a:effectLst/>
                          <a:latin typeface="Calibri" panose="020F0502020204030204" pitchFamily="34" charset="0"/>
                          <a:ea typeface="+mn-ea"/>
                          <a:cs typeface="Calibri" panose="020F0502020204030204" pitchFamily="34" charset="0"/>
                        </a:rPr>
                        <a:t>Local Sections</a:t>
                      </a:r>
                      <a:endParaRPr lang="en-US" sz="1600" b="1" kern="1200" dirty="0">
                        <a:solidFill>
                          <a:schemeClr val="lt1"/>
                        </a:solidFill>
                        <a:effectLst/>
                        <a:latin typeface="Calibri" panose="020F0502020204030204" pitchFamily="34" charset="0"/>
                        <a:ea typeface="+mn-ea"/>
                        <a:cs typeface="Calibri" panose="020F0502020204030204" pitchFamily="34" charset="0"/>
                      </a:endParaRPr>
                    </a:p>
                  </a:txBody>
                  <a:tcPr/>
                </a:tc>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Digital Magazine (and archives)</a:t>
                      </a:r>
                    </a:p>
                    <a:p>
                      <a:r>
                        <a:rPr lang="en-US" sz="1600" kern="1200" dirty="0" err="1">
                          <a:solidFill>
                            <a:schemeClr val="dk1"/>
                          </a:solidFill>
                          <a:effectLst/>
                          <a:latin typeface="Calibri" panose="020F0502020204030204" pitchFamily="34" charset="0"/>
                          <a:ea typeface="+mn-ea"/>
                          <a:cs typeface="Calibri" panose="020F0502020204030204" pitchFamily="34" charset="0"/>
                        </a:rPr>
                        <a:t>NewsWatch</a:t>
                      </a:r>
                      <a:endParaRPr lang="en-US" sz="1600" kern="1200" dirty="0">
                        <a:solidFill>
                          <a:schemeClr val="dk1"/>
                        </a:solidFill>
                        <a:effectLst/>
                        <a:latin typeface="Calibri" panose="020F0502020204030204" pitchFamily="34" charset="0"/>
                        <a:ea typeface="+mn-ea"/>
                        <a:cs typeface="Calibri" panose="020F0502020204030204" pitchFamily="34" charset="0"/>
                      </a:endParaRPr>
                    </a:p>
                    <a:p>
                      <a:r>
                        <a:rPr lang="en-US" sz="1600" kern="1200" dirty="0">
                          <a:solidFill>
                            <a:schemeClr val="dk1"/>
                          </a:solidFill>
                          <a:effectLst/>
                          <a:latin typeface="Calibri" panose="020F0502020204030204" pitchFamily="34" charset="0"/>
                          <a:ea typeface="+mn-ea"/>
                          <a:cs typeface="Calibri" panose="020F0502020204030204" pitchFamily="34" charset="0"/>
                        </a:rPr>
                        <a:t>Weekly E-News</a:t>
                      </a:r>
                    </a:p>
                    <a:p>
                      <a:r>
                        <a:rPr lang="en-US" sz="1600" kern="1200" dirty="0">
                          <a:solidFill>
                            <a:schemeClr val="dk1"/>
                          </a:solidFill>
                          <a:effectLst/>
                          <a:latin typeface="Calibri" panose="020F0502020204030204" pitchFamily="34" charset="0"/>
                          <a:ea typeface="+mn-ea"/>
                          <a:cs typeface="Calibri" panose="020F0502020204030204" pitchFamily="34" charset="0"/>
                        </a:rPr>
                        <a:t>Newswire</a:t>
                      </a:r>
                    </a:p>
                    <a:p>
                      <a:r>
                        <a:rPr lang="en-US" sz="1600" kern="1200" dirty="0">
                          <a:solidFill>
                            <a:schemeClr val="dk1"/>
                          </a:solidFill>
                          <a:effectLst/>
                          <a:latin typeface="Calibri" panose="020F0502020204030204" pitchFamily="34" charset="0"/>
                          <a:ea typeface="+mn-ea"/>
                          <a:cs typeface="Calibri" panose="020F0502020204030204" pitchFamily="34" charset="0"/>
                        </a:rPr>
                        <a:t>Newswire News Feed</a:t>
                      </a:r>
                    </a:p>
                    <a:p>
                      <a:r>
                        <a:rPr lang="en-US" sz="1600" i="1" kern="1200" dirty="0" err="1">
                          <a:solidFill>
                            <a:schemeClr val="dk1"/>
                          </a:solidFill>
                          <a:effectLst/>
                          <a:latin typeface="Calibri" panose="020F0502020204030204" pitchFamily="34" charset="0"/>
                          <a:ea typeface="+mn-ea"/>
                          <a:cs typeface="Calibri" panose="020F0502020204030204" pitchFamily="34" charset="0"/>
                        </a:rPr>
                        <a:t>Synergist</a:t>
                      </a:r>
                      <a:r>
                        <a:rPr lang="en-US" sz="1600" kern="1200" dirty="0" err="1">
                          <a:solidFill>
                            <a:schemeClr val="dk1"/>
                          </a:solidFill>
                          <a:effectLst/>
                          <a:latin typeface="Calibri" panose="020F0502020204030204" pitchFamily="34" charset="0"/>
                          <a:ea typeface="+mn-ea"/>
                          <a:cs typeface="Calibri" panose="020F0502020204030204" pitchFamily="34" charset="0"/>
                        </a:rPr>
                        <a:t>NOW</a:t>
                      </a:r>
                      <a:r>
                        <a:rPr lang="en-US" sz="1600" kern="1200" dirty="0">
                          <a:solidFill>
                            <a:schemeClr val="dk1"/>
                          </a:solidFill>
                          <a:effectLst/>
                          <a:latin typeface="Calibri" panose="020F0502020204030204" pitchFamily="34" charset="0"/>
                          <a:ea typeface="+mn-ea"/>
                          <a:cs typeface="Calibri" panose="020F0502020204030204" pitchFamily="34" charset="0"/>
                        </a:rPr>
                        <a:t> Blog</a:t>
                      </a:r>
                    </a:p>
                  </a:txBody>
                  <a:tcPr/>
                </a:tc>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Teen Workplace Safety</a:t>
                      </a:r>
                    </a:p>
                    <a:p>
                      <a:r>
                        <a:rPr lang="en-US" sz="1600" kern="1200" dirty="0">
                          <a:solidFill>
                            <a:schemeClr val="dk1"/>
                          </a:solidFill>
                          <a:effectLst/>
                          <a:latin typeface="Calibri" panose="020F0502020204030204" pitchFamily="34" charset="0"/>
                          <a:ea typeface="+mn-ea"/>
                          <a:cs typeface="Calibri" panose="020F0502020204030204" pitchFamily="34" charset="0"/>
                        </a:rPr>
                        <a:t>Cannabis Industry Health/Safety</a:t>
                      </a:r>
                    </a:p>
                    <a:p>
                      <a:r>
                        <a:rPr lang="en-US" sz="1600" kern="1200" dirty="0">
                          <a:solidFill>
                            <a:schemeClr val="dk1"/>
                          </a:solidFill>
                          <a:effectLst/>
                          <a:latin typeface="Calibri" panose="020F0502020204030204" pitchFamily="34" charset="0"/>
                          <a:ea typeface="+mn-ea"/>
                          <a:cs typeface="Calibri" panose="020F0502020204030204" pitchFamily="34" charset="0"/>
                        </a:rPr>
                        <a:t>Disaster Planning Response and Recovery</a:t>
                      </a:r>
                    </a:p>
                    <a:p>
                      <a:r>
                        <a:rPr lang="en-US" sz="1600" kern="1200" dirty="0">
                          <a:solidFill>
                            <a:schemeClr val="dk1"/>
                          </a:solidFill>
                          <a:effectLst/>
                          <a:latin typeface="Calibri" panose="020F0502020204030204" pitchFamily="34" charset="0"/>
                          <a:ea typeface="+mn-ea"/>
                          <a:cs typeface="Calibri" panose="020F0502020204030204" pitchFamily="34" charset="0"/>
                        </a:rPr>
                        <a:t>Contingent/Seasonal and Temporary Workers</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96631130"/>
                  </a:ext>
                </a:extLst>
              </a:tr>
            </a:tbl>
          </a:graphicData>
        </a:graphic>
      </p:graphicFrame>
      <p:sp>
        <p:nvSpPr>
          <p:cNvPr id="7" name="Slide Number Placeholder 5">
            <a:extLst>
              <a:ext uri="{FF2B5EF4-FFF2-40B4-BE49-F238E27FC236}">
                <a16:creationId xmlns:a16="http://schemas.microsoft.com/office/drawing/2014/main" id="{64FC57BA-FE2D-42A6-950F-45EA5AF068E8}"/>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39</a:t>
            </a:fld>
            <a:endParaRPr lang="en-US" dirty="0"/>
          </a:p>
        </p:txBody>
      </p:sp>
    </p:spTree>
    <p:extLst>
      <p:ext uri="{BB962C8B-B14F-4D97-AF65-F5344CB8AC3E}">
        <p14:creationId xmlns:p14="http://schemas.microsoft.com/office/powerpoint/2010/main" val="2881259812"/>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212468"/>
            <a:ext cx="8610600" cy="713977"/>
          </a:xfrm>
          <a:prstGeom prst="rect">
            <a:avLst/>
          </a:prstGeom>
        </p:spPr>
        <p:txBody>
          <a:bodyPr vert="horz" wrap="square" lIns="0" tIns="341312" rIns="0" bIns="0" rtlCol="0">
            <a:spAutoFit/>
          </a:bodyPr>
          <a:lstStyle/>
          <a:p>
            <a:pPr marL="241300">
              <a:lnSpc>
                <a:spcPct val="100000"/>
              </a:lnSpc>
            </a:pPr>
            <a:r>
              <a:rPr lang="en-US" sz="2400" b="1" dirty="0"/>
              <a:t>Additional Services for AIHA National Student Members</a:t>
            </a:r>
            <a:endParaRPr sz="1200" dirty="0"/>
          </a:p>
        </p:txBody>
      </p:sp>
      <p:graphicFrame>
        <p:nvGraphicFramePr>
          <p:cNvPr id="4" name="Table 3">
            <a:extLst>
              <a:ext uri="{FF2B5EF4-FFF2-40B4-BE49-F238E27FC236}">
                <a16:creationId xmlns:a16="http://schemas.microsoft.com/office/drawing/2014/main" id="{FB6B159F-CB55-4E45-8578-AEC8CF773C6B}"/>
              </a:ext>
            </a:extLst>
          </p:cNvPr>
          <p:cNvGraphicFramePr>
            <a:graphicFrameLocks noGrp="1"/>
          </p:cNvGraphicFramePr>
          <p:nvPr>
            <p:extLst>
              <p:ext uri="{D42A27DB-BD31-4B8C-83A1-F6EECF244321}">
                <p14:modId xmlns:p14="http://schemas.microsoft.com/office/powerpoint/2010/main" val="265976656"/>
              </p:ext>
            </p:extLst>
          </p:nvPr>
        </p:nvGraphicFramePr>
        <p:xfrm>
          <a:off x="270510" y="762000"/>
          <a:ext cx="8568690" cy="1193800"/>
        </p:xfrm>
        <a:graphic>
          <a:graphicData uri="http://schemas.openxmlformats.org/drawingml/2006/table">
            <a:tbl>
              <a:tblPr firstRow="1" bandRow="1">
                <a:tableStyleId>{5C22544A-7EE6-4342-B048-85BDC9FD1C3A}</a:tableStyleId>
              </a:tblPr>
              <a:tblGrid>
                <a:gridCol w="8568690">
                  <a:extLst>
                    <a:ext uri="{9D8B030D-6E8A-4147-A177-3AD203B41FA5}">
                      <a16:colId xmlns:a16="http://schemas.microsoft.com/office/drawing/2014/main" val="286891915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Publications</a:t>
                      </a:r>
                    </a:p>
                  </a:txBody>
                  <a:tcPr/>
                </a:tc>
                <a:extLst>
                  <a:ext uri="{0D108BD9-81ED-4DB2-BD59-A6C34878D82A}">
                    <a16:rowId xmlns:a16="http://schemas.microsoft.com/office/drawing/2014/main" val="17632987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Calibri" panose="020F0502020204030204" pitchFamily="34" charset="0"/>
                          <a:ea typeface="+mn-ea"/>
                          <a:cs typeface="Calibri" panose="020F0502020204030204" pitchFamily="34" charset="0"/>
                        </a:rPr>
                        <a:t>Digital</a:t>
                      </a:r>
                      <a:r>
                        <a:rPr lang="en-US" sz="1600" i="1" kern="1200" dirty="0">
                          <a:solidFill>
                            <a:schemeClr val="dk1"/>
                          </a:solidFill>
                          <a:effectLst/>
                          <a:latin typeface="Calibri" panose="020F0502020204030204" pitchFamily="34" charset="0"/>
                          <a:ea typeface="+mn-ea"/>
                          <a:cs typeface="Calibri" panose="020F0502020204030204" pitchFamily="34" charset="0"/>
                        </a:rPr>
                        <a:t> Journal of Occupational and Environmental Hygiene</a:t>
                      </a:r>
                      <a:r>
                        <a:rPr lang="en-US" sz="1600" kern="1200" dirty="0">
                          <a:solidFill>
                            <a:schemeClr val="dk1"/>
                          </a:solidFill>
                          <a:effectLst/>
                          <a:latin typeface="Calibri" panose="020F0502020204030204" pitchFamily="34" charset="0"/>
                          <a:ea typeface="+mn-ea"/>
                          <a:cs typeface="Calibri" panose="020F0502020204030204" pitchFamily="34" charset="0"/>
                        </a:rPr>
                        <a:t> (JOEH) and archives</a:t>
                      </a:r>
                      <a:br>
                        <a:rPr lang="en-US" sz="1600" kern="1200" dirty="0">
                          <a:solidFill>
                            <a:schemeClr val="dk1"/>
                          </a:solidFill>
                          <a:effectLst/>
                          <a:latin typeface="Calibri" panose="020F0502020204030204" pitchFamily="34" charset="0"/>
                          <a:ea typeface="+mn-ea"/>
                          <a:cs typeface="Calibri" panose="020F0502020204030204" pitchFamily="34" charset="0"/>
                        </a:rPr>
                      </a:br>
                      <a:r>
                        <a:rPr lang="en-US" sz="1600" i="1" kern="1200" dirty="0">
                          <a:solidFill>
                            <a:schemeClr val="dk1"/>
                          </a:solidFill>
                          <a:effectLst/>
                          <a:latin typeface="Calibri" panose="020F0502020204030204" pitchFamily="34" charset="0"/>
                          <a:ea typeface="+mn-ea"/>
                          <a:cs typeface="Calibri" panose="020F0502020204030204" pitchFamily="34" charset="0"/>
                        </a:rPr>
                        <a:t>Essentials of Exposure Assessment </a:t>
                      </a:r>
                      <a:r>
                        <a:rPr lang="en-US" sz="1600" kern="1200" dirty="0">
                          <a:solidFill>
                            <a:schemeClr val="dk1"/>
                          </a:solidFill>
                          <a:effectLst/>
                          <a:latin typeface="Calibri" panose="020F0502020204030204" pitchFamily="34" charset="0"/>
                          <a:ea typeface="+mn-ea"/>
                          <a:cs typeface="Calibri" panose="020F0502020204030204" pitchFamily="34" charset="0"/>
                        </a:rPr>
                        <a:t>(complimentary PDF)</a:t>
                      </a:r>
                      <a:br>
                        <a:rPr lang="en-US" sz="1600" kern="1200" dirty="0">
                          <a:solidFill>
                            <a:schemeClr val="dk1"/>
                          </a:solidFill>
                          <a:effectLst/>
                          <a:latin typeface="Calibri" panose="020F0502020204030204" pitchFamily="34" charset="0"/>
                          <a:ea typeface="+mn-ea"/>
                          <a:cs typeface="Calibri" panose="020F0502020204030204" pitchFamily="34" charset="0"/>
                        </a:rPr>
                      </a:br>
                      <a:r>
                        <a:rPr lang="en-US" sz="1600" i="1" kern="1200" dirty="0">
                          <a:solidFill>
                            <a:schemeClr val="dk1"/>
                          </a:solidFill>
                          <a:effectLst/>
                          <a:latin typeface="Calibri" panose="020F0502020204030204" pitchFamily="34" charset="0"/>
                          <a:ea typeface="+mn-ea"/>
                          <a:cs typeface="Calibri" panose="020F0502020204030204" pitchFamily="34" charset="0"/>
                        </a:rPr>
                        <a:t>Exploring the Dangerous Trades: Alice Hamilton Bio </a:t>
                      </a:r>
                      <a:r>
                        <a:rPr lang="en-US" sz="1600" kern="1200" dirty="0">
                          <a:solidFill>
                            <a:schemeClr val="dk1"/>
                          </a:solidFill>
                          <a:effectLst/>
                          <a:latin typeface="Calibri" panose="020F0502020204030204" pitchFamily="34" charset="0"/>
                          <a:ea typeface="+mn-ea"/>
                          <a:cs typeface="Calibri" panose="020F0502020204030204" pitchFamily="34" charset="0"/>
                        </a:rPr>
                        <a:t>(complimentary pdf/new student members only)</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43955056"/>
                  </a:ext>
                </a:extLst>
              </a:tr>
            </a:tbl>
          </a:graphicData>
        </a:graphic>
      </p:graphicFrame>
      <p:graphicFrame>
        <p:nvGraphicFramePr>
          <p:cNvPr id="5" name="Table 4">
            <a:extLst>
              <a:ext uri="{FF2B5EF4-FFF2-40B4-BE49-F238E27FC236}">
                <a16:creationId xmlns:a16="http://schemas.microsoft.com/office/drawing/2014/main" id="{9F9C79B7-0233-4098-A3C8-B1B0DE1D2BC9}"/>
              </a:ext>
            </a:extLst>
          </p:cNvPr>
          <p:cNvGraphicFramePr>
            <a:graphicFrameLocks noGrp="1"/>
          </p:cNvGraphicFramePr>
          <p:nvPr>
            <p:extLst>
              <p:ext uri="{D42A27DB-BD31-4B8C-83A1-F6EECF244321}">
                <p14:modId xmlns:p14="http://schemas.microsoft.com/office/powerpoint/2010/main" val="3612070737"/>
              </p:ext>
            </p:extLst>
          </p:nvPr>
        </p:nvGraphicFramePr>
        <p:xfrm>
          <a:off x="270510" y="2209800"/>
          <a:ext cx="8568690" cy="1437640"/>
        </p:xfrm>
        <a:graphic>
          <a:graphicData uri="http://schemas.openxmlformats.org/drawingml/2006/table">
            <a:tbl>
              <a:tblPr firstRow="1" bandRow="1">
                <a:tableStyleId>{5C22544A-7EE6-4342-B048-85BDC9FD1C3A}</a:tableStyleId>
              </a:tblPr>
              <a:tblGrid>
                <a:gridCol w="8568690">
                  <a:extLst>
                    <a:ext uri="{9D8B030D-6E8A-4147-A177-3AD203B41FA5}">
                      <a16:colId xmlns:a16="http://schemas.microsoft.com/office/drawing/2014/main" val="233713051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Dedicated Committee Resources</a:t>
                      </a:r>
                    </a:p>
                  </a:txBody>
                  <a:tcPr/>
                </a:tc>
                <a:extLst>
                  <a:ext uri="{0D108BD9-81ED-4DB2-BD59-A6C34878D82A}">
                    <a16:rowId xmlns:a16="http://schemas.microsoft.com/office/drawing/2014/main" val="647063248"/>
                  </a:ext>
                </a:extLst>
              </a:tr>
              <a:tr h="370840">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Student and Early Career Professionals Committee</a:t>
                      </a:r>
                    </a:p>
                    <a:p>
                      <a:r>
                        <a:rPr lang="en-US" sz="1600" kern="1200" dirty="0">
                          <a:solidFill>
                            <a:schemeClr val="dk1"/>
                          </a:solidFill>
                          <a:effectLst/>
                          <a:latin typeface="Calibri" panose="020F0502020204030204" pitchFamily="34" charset="0"/>
                          <a:ea typeface="+mn-ea"/>
                          <a:cs typeface="Calibri" panose="020F0502020204030204" pitchFamily="34" charset="0"/>
                        </a:rPr>
                        <a:t>Career and Employment Services Committee</a:t>
                      </a:r>
                    </a:p>
                    <a:p>
                      <a:r>
                        <a:rPr lang="en-US" sz="1600" kern="1200" dirty="0">
                          <a:solidFill>
                            <a:schemeClr val="dk1"/>
                          </a:solidFill>
                          <a:effectLst/>
                          <a:latin typeface="Calibri" panose="020F0502020204030204" pitchFamily="34" charset="0"/>
                          <a:ea typeface="+mn-ea"/>
                          <a:cs typeface="Calibri" panose="020F0502020204030204" pitchFamily="34" charset="0"/>
                        </a:rPr>
                        <a:t>Mentoring and Professional Development Committee</a:t>
                      </a:r>
                    </a:p>
                    <a:p>
                      <a:r>
                        <a:rPr lang="en-US" sz="1600" kern="1200" dirty="0">
                          <a:solidFill>
                            <a:schemeClr val="dk1"/>
                          </a:solidFill>
                          <a:effectLst/>
                          <a:latin typeface="Calibri" panose="020F0502020204030204" pitchFamily="34" charset="0"/>
                          <a:ea typeface="+mn-ea"/>
                          <a:cs typeface="Calibri" panose="020F0502020204030204" pitchFamily="34" charset="0"/>
                        </a:rPr>
                        <a:t>Minority Special Interest Group (SIG)</a:t>
                      </a:r>
                    </a:p>
                  </a:txBody>
                  <a:tcPr/>
                </a:tc>
                <a:extLst>
                  <a:ext uri="{0D108BD9-81ED-4DB2-BD59-A6C34878D82A}">
                    <a16:rowId xmlns:a16="http://schemas.microsoft.com/office/drawing/2014/main" val="1585479989"/>
                  </a:ext>
                </a:extLst>
              </a:tr>
            </a:tbl>
          </a:graphicData>
        </a:graphic>
      </p:graphicFrame>
      <p:graphicFrame>
        <p:nvGraphicFramePr>
          <p:cNvPr id="8" name="Table 7">
            <a:extLst>
              <a:ext uri="{FF2B5EF4-FFF2-40B4-BE49-F238E27FC236}">
                <a16:creationId xmlns:a16="http://schemas.microsoft.com/office/drawing/2014/main" id="{307C16FE-63CA-4C5D-9D4C-9CBC122FFACC}"/>
              </a:ext>
            </a:extLst>
          </p:cNvPr>
          <p:cNvGraphicFramePr>
            <a:graphicFrameLocks noGrp="1"/>
          </p:cNvGraphicFramePr>
          <p:nvPr>
            <p:extLst>
              <p:ext uri="{D42A27DB-BD31-4B8C-83A1-F6EECF244321}">
                <p14:modId xmlns:p14="http://schemas.microsoft.com/office/powerpoint/2010/main" val="58360377"/>
              </p:ext>
            </p:extLst>
          </p:nvPr>
        </p:nvGraphicFramePr>
        <p:xfrm>
          <a:off x="287443" y="3947160"/>
          <a:ext cx="8543290" cy="1925320"/>
        </p:xfrm>
        <a:graphic>
          <a:graphicData uri="http://schemas.openxmlformats.org/drawingml/2006/table">
            <a:tbl>
              <a:tblPr firstRow="1" bandRow="1">
                <a:tableStyleId>{5C22544A-7EE6-4342-B048-85BDC9FD1C3A}</a:tableStyleId>
              </a:tblPr>
              <a:tblGrid>
                <a:gridCol w="8543290">
                  <a:extLst>
                    <a:ext uri="{9D8B030D-6E8A-4147-A177-3AD203B41FA5}">
                      <a16:colId xmlns:a16="http://schemas.microsoft.com/office/drawing/2014/main" val="483019310"/>
                    </a:ext>
                  </a:extLst>
                </a:gridCol>
              </a:tblGrid>
              <a:tr h="370840">
                <a:tc>
                  <a:txBody>
                    <a:bodyPr/>
                    <a:lstStyle/>
                    <a:p>
                      <a:r>
                        <a:rPr lang="en-US" sz="1600" dirty="0">
                          <a:latin typeface="Calibri" panose="020F0502020204030204" pitchFamily="34" charset="0"/>
                          <a:cs typeface="Calibri" panose="020F0502020204030204" pitchFamily="34" charset="0"/>
                        </a:rPr>
                        <a:t>Special Pricing &amp; Advantages</a:t>
                      </a:r>
                    </a:p>
                  </a:txBody>
                  <a:tcPr/>
                </a:tc>
                <a:extLst>
                  <a:ext uri="{0D108BD9-81ED-4DB2-BD59-A6C34878D82A}">
                    <a16:rowId xmlns:a16="http://schemas.microsoft.com/office/drawing/2014/main" val="2978968159"/>
                  </a:ext>
                </a:extLst>
              </a:tr>
              <a:tr h="370840">
                <a:tc>
                  <a:txBody>
                    <a:bodyPr/>
                    <a:lstStyle/>
                    <a:p>
                      <a:r>
                        <a:rPr lang="en-US" sz="1600" kern="1200" dirty="0">
                          <a:solidFill>
                            <a:schemeClr val="dk1"/>
                          </a:solidFill>
                          <a:effectLst/>
                          <a:latin typeface="Calibri" panose="020F0502020204030204" pitchFamily="34" charset="0"/>
                          <a:ea typeface="+mn-ea"/>
                          <a:cs typeface="Calibri" panose="020F0502020204030204" pitchFamily="34" charset="0"/>
                        </a:rPr>
                        <a:t>Member pricing on e-learning and webinars</a:t>
                      </a:r>
                    </a:p>
                    <a:p>
                      <a:r>
                        <a:rPr lang="en-US" sz="1600" kern="1200" dirty="0">
                          <a:solidFill>
                            <a:schemeClr val="dk1"/>
                          </a:solidFill>
                          <a:effectLst/>
                          <a:latin typeface="Calibri" panose="020F0502020204030204" pitchFamily="34" charset="0"/>
                          <a:ea typeface="+mn-ea"/>
                          <a:cs typeface="Calibri" panose="020F0502020204030204" pitchFamily="34" charset="0"/>
                        </a:rPr>
                        <a:t>Special student rate for AIHA signature event, </a:t>
                      </a:r>
                      <a:r>
                        <a:rPr lang="en-US" sz="1600" kern="1200" dirty="0" err="1">
                          <a:solidFill>
                            <a:schemeClr val="dk1"/>
                          </a:solidFill>
                          <a:effectLst/>
                          <a:latin typeface="Calibri" panose="020F0502020204030204" pitchFamily="34" charset="0"/>
                          <a:ea typeface="+mn-ea"/>
                          <a:cs typeface="Calibri" panose="020F0502020204030204" pitchFamily="34" charset="0"/>
                        </a:rPr>
                        <a:t>AIHce</a:t>
                      </a:r>
                      <a:r>
                        <a:rPr lang="en-US" sz="1600" kern="1200" dirty="0">
                          <a:solidFill>
                            <a:schemeClr val="dk1"/>
                          </a:solidFill>
                          <a:effectLst/>
                          <a:latin typeface="Calibri" panose="020F0502020204030204" pitchFamily="34" charset="0"/>
                          <a:ea typeface="+mn-ea"/>
                          <a:cs typeface="Calibri" panose="020F0502020204030204" pitchFamily="34" charset="0"/>
                        </a:rPr>
                        <a:t> EXP </a:t>
                      </a:r>
                    </a:p>
                    <a:p>
                      <a:r>
                        <a:rPr lang="en-US" sz="1600" kern="1200" dirty="0">
                          <a:solidFill>
                            <a:schemeClr val="dk1"/>
                          </a:solidFill>
                          <a:effectLst/>
                          <a:latin typeface="Calibri" panose="020F0502020204030204" pitchFamily="34" charset="0"/>
                          <a:ea typeface="+mn-ea"/>
                          <a:cs typeface="Calibri" panose="020F0502020204030204" pitchFamily="34" charset="0"/>
                        </a:rPr>
                        <a:t>Discounts/Free Shipping of </a:t>
                      </a:r>
                      <a:r>
                        <a:rPr lang="en-US" sz="1600" kern="1200" dirty="0" err="1">
                          <a:solidFill>
                            <a:schemeClr val="dk1"/>
                          </a:solidFill>
                          <a:effectLst/>
                          <a:latin typeface="Calibri" panose="020F0502020204030204" pitchFamily="34" charset="0"/>
                          <a:ea typeface="+mn-ea"/>
                          <a:cs typeface="Calibri" panose="020F0502020204030204" pitchFamily="34" charset="0"/>
                        </a:rPr>
                        <a:t>MarketPlace</a:t>
                      </a:r>
                      <a:r>
                        <a:rPr lang="en-US" sz="1600" kern="1200" dirty="0">
                          <a:solidFill>
                            <a:schemeClr val="dk1"/>
                          </a:solidFill>
                          <a:effectLst/>
                          <a:latin typeface="Calibri" panose="020F0502020204030204" pitchFamily="34" charset="0"/>
                          <a:ea typeface="+mn-ea"/>
                          <a:cs typeface="Calibri" panose="020F0502020204030204" pitchFamily="34" charset="0"/>
                        </a:rPr>
                        <a:t> Publications</a:t>
                      </a:r>
                    </a:p>
                    <a:p>
                      <a:r>
                        <a:rPr lang="en-US" sz="1600" kern="1200" dirty="0">
                          <a:solidFill>
                            <a:schemeClr val="dk1"/>
                          </a:solidFill>
                          <a:effectLst/>
                          <a:latin typeface="Calibri" panose="020F0502020204030204" pitchFamily="34" charset="0"/>
                          <a:ea typeface="+mn-ea"/>
                          <a:cs typeface="Calibri" panose="020F0502020204030204" pitchFamily="34" charset="0"/>
                        </a:rPr>
                        <a:t>White Papers and Guideline Documents (complimentary)</a:t>
                      </a:r>
                    </a:p>
                    <a:p>
                      <a:r>
                        <a:rPr lang="en-US" sz="1600" kern="1200" dirty="0" err="1">
                          <a:solidFill>
                            <a:schemeClr val="dk1"/>
                          </a:solidFill>
                          <a:effectLst/>
                          <a:latin typeface="Calibri" panose="020F0502020204030204" pitchFamily="34" charset="0"/>
                          <a:ea typeface="+mn-ea"/>
                          <a:cs typeface="Calibri" panose="020F0502020204030204" pitchFamily="34" charset="0"/>
                        </a:rPr>
                        <a:t>AIHce</a:t>
                      </a:r>
                      <a:r>
                        <a:rPr lang="en-US" sz="1600" kern="1200" dirty="0">
                          <a:solidFill>
                            <a:schemeClr val="dk1"/>
                          </a:solidFill>
                          <a:effectLst/>
                          <a:latin typeface="Calibri" panose="020F0502020204030204" pitchFamily="34" charset="0"/>
                          <a:ea typeface="+mn-ea"/>
                          <a:cs typeface="Calibri" panose="020F0502020204030204" pitchFamily="34" charset="0"/>
                        </a:rPr>
                        <a:t> Sponsorships</a:t>
                      </a:r>
                    </a:p>
                    <a:p>
                      <a:r>
                        <a:rPr lang="en-US" sz="1600" kern="1200" dirty="0">
                          <a:solidFill>
                            <a:schemeClr val="dk1"/>
                          </a:solidFill>
                          <a:effectLst/>
                          <a:latin typeface="Calibri" panose="020F0502020204030204" pitchFamily="34" charset="0"/>
                          <a:ea typeface="+mn-ea"/>
                          <a:cs typeface="Calibri" panose="020F0502020204030204" pitchFamily="34" charset="0"/>
                        </a:rPr>
                        <a:t>AIH Foundation Scholarships</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29972478"/>
                  </a:ext>
                </a:extLst>
              </a:tr>
            </a:tbl>
          </a:graphicData>
        </a:graphic>
      </p:graphicFrame>
      <p:sp>
        <p:nvSpPr>
          <p:cNvPr id="6" name="Slide Number Placeholder 5">
            <a:extLst>
              <a:ext uri="{FF2B5EF4-FFF2-40B4-BE49-F238E27FC236}">
                <a16:creationId xmlns:a16="http://schemas.microsoft.com/office/drawing/2014/main" id="{2B781AF8-B322-49DA-A686-50A02E343993}"/>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40</a:t>
            </a:fld>
            <a:endParaRPr lang="en-US" dirty="0"/>
          </a:p>
        </p:txBody>
      </p:sp>
    </p:spTree>
    <p:extLst>
      <p:ext uri="{BB962C8B-B14F-4D97-AF65-F5344CB8AC3E}">
        <p14:creationId xmlns:p14="http://schemas.microsoft.com/office/powerpoint/2010/main" val="134476013"/>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5DE8-BFAE-4605-840D-3F532C8D8A32}"/>
              </a:ext>
            </a:extLst>
          </p:cNvPr>
          <p:cNvSpPr>
            <a:spLocks noGrp="1"/>
          </p:cNvSpPr>
          <p:nvPr>
            <p:ph type="title"/>
          </p:nvPr>
        </p:nvSpPr>
        <p:spPr>
          <a:xfrm>
            <a:off x="228600" y="762000"/>
            <a:ext cx="5943600" cy="1143000"/>
          </a:xfrm>
        </p:spPr>
        <p:txBody>
          <a:bodyPr>
            <a:normAutofit fontScale="90000"/>
          </a:bodyPr>
          <a:lstStyle/>
          <a:p>
            <a:r>
              <a:rPr lang="en-US" dirty="0"/>
              <a:t>Is a Month of Starbucks More Important than an Investment in Your Future?</a:t>
            </a:r>
          </a:p>
        </p:txBody>
      </p:sp>
      <p:sp>
        <p:nvSpPr>
          <p:cNvPr id="5" name="TextBox 4">
            <a:extLst>
              <a:ext uri="{FF2B5EF4-FFF2-40B4-BE49-F238E27FC236}">
                <a16:creationId xmlns:a16="http://schemas.microsoft.com/office/drawing/2014/main" id="{A6E69F76-74FF-4751-A926-34E86CDF80A2}"/>
              </a:ext>
            </a:extLst>
          </p:cNvPr>
          <p:cNvSpPr txBox="1"/>
          <p:nvPr/>
        </p:nvSpPr>
        <p:spPr>
          <a:xfrm>
            <a:off x="228600" y="2743200"/>
            <a:ext cx="5029200" cy="3139321"/>
          </a:xfrm>
          <a:prstGeom prst="rect">
            <a:avLst/>
          </a:prstGeom>
          <a:noFill/>
        </p:spPr>
        <p:txBody>
          <a:bodyPr wrap="square" rtlCol="0">
            <a:spAutoFit/>
          </a:bodyPr>
          <a:lstStyle/>
          <a:p>
            <a:r>
              <a:rPr lang="en-US" dirty="0"/>
              <a:t>On average, people spend between $101 - $131 monthly for Starbucks.</a:t>
            </a:r>
          </a:p>
          <a:p>
            <a:endParaRPr lang="en-US" dirty="0"/>
          </a:p>
          <a:p>
            <a:r>
              <a:rPr lang="en-US" dirty="0"/>
              <a:t>We all know coffee (and related beverages) is the elixir of life and cannot be done without, but, for a lot less more money, you can have a much more sustained “buzz” for the future of your career (without such a caffeine crash afterwards).</a:t>
            </a:r>
          </a:p>
          <a:p>
            <a:endParaRPr lang="en-US" dirty="0"/>
          </a:p>
          <a:p>
            <a:r>
              <a:rPr lang="en-US" b="1" dirty="0"/>
              <a:t>Let me show you…</a:t>
            </a:r>
          </a:p>
        </p:txBody>
      </p:sp>
      <p:pic>
        <p:nvPicPr>
          <p:cNvPr id="7" name="Picture 6">
            <a:extLst>
              <a:ext uri="{FF2B5EF4-FFF2-40B4-BE49-F238E27FC236}">
                <a16:creationId xmlns:a16="http://schemas.microsoft.com/office/drawing/2014/main" id="{0AF2A474-EAE7-41F8-9A1D-D5D2C2DA1B68}"/>
              </a:ext>
            </a:extLst>
          </p:cNvPr>
          <p:cNvPicPr>
            <a:picLocks noChangeAspect="1"/>
          </p:cNvPicPr>
          <p:nvPr/>
        </p:nvPicPr>
        <p:blipFill>
          <a:blip r:embed="rId2"/>
          <a:stretch>
            <a:fillRect/>
          </a:stretch>
        </p:blipFill>
        <p:spPr>
          <a:xfrm>
            <a:off x="6385500" y="228600"/>
            <a:ext cx="2331780" cy="5823762"/>
          </a:xfrm>
          <a:prstGeom prst="rect">
            <a:avLst/>
          </a:prstGeom>
        </p:spPr>
      </p:pic>
      <p:sp>
        <p:nvSpPr>
          <p:cNvPr id="8" name="TextBox 7">
            <a:extLst>
              <a:ext uri="{FF2B5EF4-FFF2-40B4-BE49-F238E27FC236}">
                <a16:creationId xmlns:a16="http://schemas.microsoft.com/office/drawing/2014/main" id="{CCC6FB6A-AD5B-4531-83C0-1CDFCA79AF44}"/>
              </a:ext>
            </a:extLst>
          </p:cNvPr>
          <p:cNvSpPr txBox="1"/>
          <p:nvPr/>
        </p:nvSpPr>
        <p:spPr>
          <a:xfrm>
            <a:off x="3733800" y="6211669"/>
            <a:ext cx="2305110" cy="646331"/>
          </a:xfrm>
          <a:prstGeom prst="rect">
            <a:avLst/>
          </a:prstGeom>
          <a:noFill/>
        </p:spPr>
        <p:txBody>
          <a:bodyPr wrap="square" rtlCol="0">
            <a:spAutoFit/>
          </a:bodyPr>
          <a:lstStyle/>
          <a:p>
            <a:r>
              <a:rPr lang="en-US" sz="900" dirty="0"/>
              <a:t>Source: https://cliffandpebble.com/blogs/our-blog/heres-how-much-your-starbucks-habit-costs-you</a:t>
            </a:r>
          </a:p>
        </p:txBody>
      </p:sp>
      <p:sp>
        <p:nvSpPr>
          <p:cNvPr id="6" name="Slide Number Placeholder 5">
            <a:extLst>
              <a:ext uri="{FF2B5EF4-FFF2-40B4-BE49-F238E27FC236}">
                <a16:creationId xmlns:a16="http://schemas.microsoft.com/office/drawing/2014/main" id="{436D6F90-46F1-4778-8AD8-271175AFA28C}"/>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41</a:t>
            </a:fld>
            <a:endParaRPr lang="en-US" dirty="0"/>
          </a:p>
        </p:txBody>
      </p:sp>
    </p:spTree>
    <p:extLst>
      <p:ext uri="{BB962C8B-B14F-4D97-AF65-F5344CB8AC3E}">
        <p14:creationId xmlns:p14="http://schemas.microsoft.com/office/powerpoint/2010/main" val="1074460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5DE8-BFAE-4605-840D-3F532C8D8A32}"/>
              </a:ext>
            </a:extLst>
          </p:cNvPr>
          <p:cNvSpPr>
            <a:spLocks noGrp="1"/>
          </p:cNvSpPr>
          <p:nvPr>
            <p:ph type="title"/>
          </p:nvPr>
        </p:nvSpPr>
        <p:spPr>
          <a:xfrm>
            <a:off x="152400" y="17124"/>
            <a:ext cx="8229600" cy="1143000"/>
          </a:xfrm>
        </p:spPr>
        <p:txBody>
          <a:bodyPr/>
          <a:lstStyle/>
          <a:p>
            <a:r>
              <a:rPr lang="en-US" dirty="0"/>
              <a:t>An Investment in You!</a:t>
            </a:r>
          </a:p>
        </p:txBody>
      </p:sp>
      <p:sp>
        <p:nvSpPr>
          <p:cNvPr id="3" name="Content Placeholder 2">
            <a:extLst>
              <a:ext uri="{FF2B5EF4-FFF2-40B4-BE49-F238E27FC236}">
                <a16:creationId xmlns:a16="http://schemas.microsoft.com/office/drawing/2014/main" id="{CD6258FA-4E0E-4EA3-ABD5-5666523DBF51}"/>
              </a:ext>
            </a:extLst>
          </p:cNvPr>
          <p:cNvSpPr>
            <a:spLocks noGrp="1"/>
          </p:cNvSpPr>
          <p:nvPr>
            <p:ph idx="1"/>
          </p:nvPr>
        </p:nvSpPr>
        <p:spPr>
          <a:xfrm>
            <a:off x="304800" y="1295400"/>
            <a:ext cx="8839200" cy="4525963"/>
          </a:xfrm>
        </p:spPr>
        <p:txBody>
          <a:bodyPr>
            <a:noAutofit/>
          </a:bodyPr>
          <a:lstStyle/>
          <a:p>
            <a:r>
              <a:rPr lang="en-US" sz="2400" b="1" dirty="0">
                <a:latin typeface="Calibri" panose="020F0502020204030204" pitchFamily="34" charset="0"/>
                <a:cs typeface="Calibri" panose="020F0502020204030204" pitchFamily="34" charset="0"/>
              </a:rPr>
              <a:t>Student Member: $31/</a:t>
            </a:r>
            <a:r>
              <a:rPr lang="en-US" sz="2400" b="1" dirty="0" err="1">
                <a:latin typeface="Calibri" panose="020F0502020204030204" pitchFamily="34" charset="0"/>
                <a:cs typeface="Calibri" panose="020F0502020204030204" pitchFamily="34" charset="0"/>
              </a:rPr>
              <a:t>yr</a:t>
            </a:r>
            <a:r>
              <a:rPr lang="en-US" sz="2400" b="1"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 &lt;                      per month!</a:t>
            </a:r>
          </a:p>
          <a:p>
            <a:pPr lvl="1"/>
            <a:r>
              <a:rPr lang="en-US" sz="2400" dirty="0">
                <a:latin typeface="Calibri" panose="020F0502020204030204" pitchFamily="34" charset="0"/>
                <a:cs typeface="Calibri" panose="020F0502020204030204" pitchFamily="34" charset="0"/>
              </a:rPr>
              <a:t>A full-time student at the college undergraduate or graduate level in the industrial hygiene or occupational and environmental health and safety field, OR </a:t>
            </a:r>
          </a:p>
          <a:p>
            <a:pPr lvl="1"/>
            <a:r>
              <a:rPr lang="en-US" sz="2400" dirty="0">
                <a:latin typeface="Calibri" panose="020F0502020204030204" pitchFamily="34" charset="0"/>
                <a:cs typeface="Calibri" panose="020F0502020204030204" pitchFamily="34" charset="0"/>
              </a:rPr>
              <a:t>A part-time student who are taking at least one-half (1/2) the credit hours required for full-time </a:t>
            </a:r>
            <a:br>
              <a:rPr lang="en-US" sz="2400" dirty="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a:p>
            <a:pPr marL="457200" lvl="1" indent="0">
              <a:buNone/>
            </a:pPr>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Early Career Pro Member: $107/</a:t>
            </a:r>
            <a:r>
              <a:rPr lang="en-US" sz="2400" b="1" dirty="0" err="1">
                <a:latin typeface="Calibri" panose="020F0502020204030204" pitchFamily="34" charset="0"/>
                <a:cs typeface="Calibri" panose="020F0502020204030204" pitchFamily="34" charset="0"/>
              </a:rPr>
              <a:t>yr</a:t>
            </a:r>
            <a:r>
              <a:rPr lang="en-US" sz="2400" b="1"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&lt;                     per week!</a:t>
            </a:r>
          </a:p>
          <a:p>
            <a:pPr lvl="1"/>
            <a:r>
              <a:rPr lang="en-US" sz="2400" dirty="0">
                <a:latin typeface="Calibri" panose="020F0502020204030204" pitchFamily="34" charset="0"/>
                <a:cs typeface="Calibri" panose="020F0502020204030204" pitchFamily="34" charset="0"/>
              </a:rPr>
              <a:t>An individual that has 15 years or less applied work experience within the industrial hygiene, occupational and environmental health and safety, or allied profession.</a:t>
            </a:r>
          </a:p>
        </p:txBody>
      </p:sp>
      <p:pic>
        <p:nvPicPr>
          <p:cNvPr id="4" name="Picture 3">
            <a:extLst>
              <a:ext uri="{FF2B5EF4-FFF2-40B4-BE49-F238E27FC236}">
                <a16:creationId xmlns:a16="http://schemas.microsoft.com/office/drawing/2014/main" id="{D7F804B0-7B45-4A0D-A361-56007974399F}"/>
              </a:ext>
            </a:extLst>
          </p:cNvPr>
          <p:cNvPicPr>
            <a:picLocks noChangeAspect="1"/>
          </p:cNvPicPr>
          <p:nvPr/>
        </p:nvPicPr>
        <p:blipFill>
          <a:blip r:embed="rId2"/>
          <a:stretch>
            <a:fillRect/>
          </a:stretch>
        </p:blipFill>
        <p:spPr>
          <a:xfrm>
            <a:off x="4595306" y="953494"/>
            <a:ext cx="1119694" cy="884831"/>
          </a:xfrm>
          <a:prstGeom prst="rect">
            <a:avLst/>
          </a:prstGeom>
        </p:spPr>
      </p:pic>
      <p:pic>
        <p:nvPicPr>
          <p:cNvPr id="6" name="Picture 5">
            <a:extLst>
              <a:ext uri="{FF2B5EF4-FFF2-40B4-BE49-F238E27FC236}">
                <a16:creationId xmlns:a16="http://schemas.microsoft.com/office/drawing/2014/main" id="{3467499D-0DE0-4B93-98DD-4EF82F7F91E3}"/>
              </a:ext>
            </a:extLst>
          </p:cNvPr>
          <p:cNvPicPr>
            <a:picLocks noChangeAspect="1"/>
          </p:cNvPicPr>
          <p:nvPr/>
        </p:nvPicPr>
        <p:blipFill>
          <a:blip r:embed="rId3"/>
          <a:stretch>
            <a:fillRect/>
          </a:stretch>
        </p:blipFill>
        <p:spPr>
          <a:xfrm>
            <a:off x="5791200" y="4114800"/>
            <a:ext cx="1121761" cy="890093"/>
          </a:xfrm>
          <a:prstGeom prst="rect">
            <a:avLst/>
          </a:prstGeom>
        </p:spPr>
      </p:pic>
      <p:sp>
        <p:nvSpPr>
          <p:cNvPr id="7" name="Slide Number Placeholder 5">
            <a:extLst>
              <a:ext uri="{FF2B5EF4-FFF2-40B4-BE49-F238E27FC236}">
                <a16:creationId xmlns:a16="http://schemas.microsoft.com/office/drawing/2014/main" id="{15395749-80C0-4448-BD70-8C8B64672ABD}"/>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42</a:t>
            </a:fld>
            <a:endParaRPr lang="en-US" dirty="0"/>
          </a:p>
        </p:txBody>
      </p:sp>
    </p:spTree>
    <p:extLst>
      <p:ext uri="{BB962C8B-B14F-4D97-AF65-F5344CB8AC3E}">
        <p14:creationId xmlns:p14="http://schemas.microsoft.com/office/powerpoint/2010/main" val="10043387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5DE8-BFAE-4605-840D-3F532C8D8A32}"/>
              </a:ext>
            </a:extLst>
          </p:cNvPr>
          <p:cNvSpPr>
            <a:spLocks noGrp="1"/>
          </p:cNvSpPr>
          <p:nvPr>
            <p:ph type="title"/>
          </p:nvPr>
        </p:nvSpPr>
        <p:spPr>
          <a:xfrm>
            <a:off x="152400" y="17124"/>
            <a:ext cx="8229600" cy="1143000"/>
          </a:xfrm>
        </p:spPr>
        <p:txBody>
          <a:bodyPr>
            <a:normAutofit/>
          </a:bodyPr>
          <a:lstStyle/>
          <a:p>
            <a:r>
              <a:rPr lang="en-US" b="1" dirty="0"/>
              <a:t>Join AIHA!</a:t>
            </a:r>
            <a:endParaRPr lang="en-US" dirty="0"/>
          </a:p>
        </p:txBody>
      </p:sp>
      <p:pic>
        <p:nvPicPr>
          <p:cNvPr id="7" name="Content Placeholder 6" descr="A picture containing clipart&#10;&#10;Description generated with very high confidence">
            <a:extLst>
              <a:ext uri="{FF2B5EF4-FFF2-40B4-BE49-F238E27FC236}">
                <a16:creationId xmlns:a16="http://schemas.microsoft.com/office/drawing/2014/main" id="{1ED1A2C3-AC3F-4E1D-8BEC-845CCFAD5966}"/>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00747" y="1676400"/>
            <a:ext cx="2895600" cy="1828800"/>
          </a:xfrm>
        </p:spPr>
      </p:pic>
      <p:cxnSp>
        <p:nvCxnSpPr>
          <p:cNvPr id="9" name="Straight Connector 8">
            <a:extLst>
              <a:ext uri="{FF2B5EF4-FFF2-40B4-BE49-F238E27FC236}">
                <a16:creationId xmlns:a16="http://schemas.microsoft.com/office/drawing/2014/main" id="{977F5DFC-FD42-4E2C-9C2B-F8B559527D37}"/>
              </a:ext>
            </a:extLst>
          </p:cNvPr>
          <p:cNvCxnSpPr/>
          <p:nvPr/>
        </p:nvCxnSpPr>
        <p:spPr>
          <a:xfrm>
            <a:off x="3657600" y="1600200"/>
            <a:ext cx="0" cy="38100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5C9CF0A-B699-48A4-A489-934B4162CAB0}"/>
              </a:ext>
            </a:extLst>
          </p:cNvPr>
          <p:cNvSpPr txBox="1"/>
          <p:nvPr/>
        </p:nvSpPr>
        <p:spPr>
          <a:xfrm>
            <a:off x="3777355" y="1576251"/>
            <a:ext cx="4800589" cy="3154710"/>
          </a:xfrm>
          <a:prstGeom prst="rect">
            <a:avLst/>
          </a:prstGeom>
          <a:noFill/>
        </p:spPr>
        <p:txBody>
          <a:bodyPr wrap="square" rtlCol="0">
            <a:spAutoFit/>
          </a:bodyPr>
          <a:lstStyle/>
          <a:p>
            <a:pPr algn="ctr"/>
            <a:r>
              <a:rPr lang="en-US" b="1" dirty="0"/>
              <a:t>Only $15.50!</a:t>
            </a:r>
          </a:p>
          <a:p>
            <a:pPr algn="ctr"/>
            <a:r>
              <a:rPr lang="en-US" b="1" dirty="0"/>
              <a:t>New Student Members</a:t>
            </a:r>
          </a:p>
          <a:p>
            <a:endParaRPr lang="en-US" b="1" dirty="0">
              <a:latin typeface="Calibri" panose="020F0502020204030204" pitchFamily="34" charset="0"/>
              <a:cs typeface="Calibri" panose="020F0502020204030204" pitchFamily="34" charset="0"/>
              <a:hlinkClick r:id="rId4"/>
            </a:endParaRPr>
          </a:p>
          <a:p>
            <a:r>
              <a:rPr lang="en-US" b="1" dirty="0">
                <a:latin typeface="Calibri" panose="020F0502020204030204" pitchFamily="34" charset="0"/>
                <a:cs typeface="Calibri" panose="020F0502020204030204" pitchFamily="34" charset="0"/>
                <a:hlinkClick r:id="rId4"/>
              </a:rPr>
              <a:t>https://www.aiha.org/membership/Pages/Join-AIHA.aspx</a:t>
            </a:r>
            <a:endParaRPr lang="en-US" b="1" dirty="0">
              <a:latin typeface="Calibri" panose="020F0502020204030204" pitchFamily="34" charset="0"/>
              <a:cs typeface="Calibri" panose="020F0502020204030204" pitchFamily="34" charset="0"/>
            </a:endParaRPr>
          </a:p>
          <a:p>
            <a:endParaRPr lang="en-US" b="1" dirty="0">
              <a:latin typeface="Calibri" panose="020F0502020204030204" pitchFamily="34" charset="0"/>
              <a:cs typeface="Calibri" panose="020F0502020204030204" pitchFamily="34" charset="0"/>
            </a:endParaRPr>
          </a:p>
          <a:p>
            <a:r>
              <a:rPr lang="en-US" sz="1300" b="1" dirty="0">
                <a:latin typeface="Calibri" panose="020F0502020204030204" pitchFamily="34" charset="0"/>
                <a:cs typeface="Calibri" panose="020F0502020204030204" pitchFamily="34" charset="0"/>
              </a:rPr>
              <a:t>In addition, you will also receive a complimentary PDF copy of the following:</a:t>
            </a:r>
            <a:br>
              <a:rPr lang="en-US" sz="1300" b="1" dirty="0">
                <a:latin typeface="Calibri" panose="020F0502020204030204" pitchFamily="34" charset="0"/>
                <a:cs typeface="Calibri" panose="020F0502020204030204" pitchFamily="34" charset="0"/>
              </a:rPr>
            </a:br>
            <a:endParaRPr lang="en-US" sz="1300" b="1"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300" i="1" dirty="0">
                <a:latin typeface="Calibri" panose="020F0502020204030204" pitchFamily="34" charset="0"/>
                <a:cs typeface="Calibri" panose="020F0502020204030204" pitchFamily="34" charset="0"/>
              </a:rPr>
              <a:t>Essentials of Exposure Assessment III </a:t>
            </a:r>
            <a:r>
              <a:rPr lang="en-US" sz="1300" dirty="0">
                <a:latin typeface="Calibri" panose="020F0502020204030204" pitchFamily="34" charset="0"/>
                <a:cs typeface="Calibri" panose="020F0502020204030204" pitchFamily="34" charset="0"/>
              </a:rPr>
              <a:t> ($19.95 value)</a:t>
            </a:r>
            <a:br>
              <a:rPr lang="en-US" sz="1300" dirty="0">
                <a:latin typeface="Calibri" panose="020F0502020204030204" pitchFamily="34" charset="0"/>
                <a:cs typeface="Calibri" panose="020F0502020204030204" pitchFamily="34" charset="0"/>
              </a:rPr>
            </a:br>
            <a:endParaRPr lang="en-US" sz="13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300" i="1" dirty="0">
                <a:latin typeface="Calibri" panose="020F0502020204030204" pitchFamily="34" charset="0"/>
                <a:cs typeface="Calibri" panose="020F0502020204030204" pitchFamily="34" charset="0"/>
              </a:rPr>
              <a:t>Exploring the Dangerous Trades: The Autobiography of Alice Hamilton, M.D. </a:t>
            </a:r>
            <a:r>
              <a:rPr lang="en-US" sz="1300" dirty="0">
                <a:latin typeface="Calibri" panose="020F0502020204030204" pitchFamily="34" charset="0"/>
                <a:cs typeface="Calibri" panose="020F0502020204030204" pitchFamily="34" charset="0"/>
              </a:rPr>
              <a:t>($45 value)</a:t>
            </a:r>
          </a:p>
        </p:txBody>
      </p:sp>
      <p:sp>
        <p:nvSpPr>
          <p:cNvPr id="11" name="TextBox 10">
            <a:extLst>
              <a:ext uri="{FF2B5EF4-FFF2-40B4-BE49-F238E27FC236}">
                <a16:creationId xmlns:a16="http://schemas.microsoft.com/office/drawing/2014/main" id="{CCDB5869-20F9-4F78-B456-5AE1B1E508FC}"/>
              </a:ext>
            </a:extLst>
          </p:cNvPr>
          <p:cNvSpPr txBox="1"/>
          <p:nvPr/>
        </p:nvSpPr>
        <p:spPr>
          <a:xfrm>
            <a:off x="609600" y="3505200"/>
            <a:ext cx="2666992" cy="584775"/>
          </a:xfrm>
          <a:prstGeom prst="rect">
            <a:avLst/>
          </a:prstGeom>
          <a:noFill/>
        </p:spPr>
        <p:txBody>
          <a:bodyPr wrap="square" rtlCol="0">
            <a:spAutoFit/>
          </a:bodyPr>
          <a:lstStyle/>
          <a:p>
            <a:pPr algn="ctr"/>
            <a:r>
              <a:rPr lang="en-US" b="1" dirty="0">
                <a:latin typeface="Calibri" panose="020F0502020204030204" pitchFamily="34" charset="0"/>
                <a:cs typeface="Calibri" panose="020F0502020204030204" pitchFamily="34" charset="0"/>
              </a:rPr>
              <a:t>Promo Code: STUDENT</a:t>
            </a:r>
          </a:p>
          <a:p>
            <a:pPr algn="ctr"/>
            <a:r>
              <a:rPr lang="en-US" sz="1400" b="1" i="1" dirty="0">
                <a:latin typeface="Calibri" panose="020F0502020204030204" pitchFamily="34" charset="0"/>
                <a:cs typeface="Calibri" panose="020F0502020204030204" pitchFamily="34" charset="0"/>
              </a:rPr>
              <a:t>Valid Until 6/1/2019</a:t>
            </a:r>
            <a:endParaRPr lang="en-US" b="1" i="1" dirty="0">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BA175C59-6C46-4093-8CB6-19B9D2845CB6}"/>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43</a:t>
            </a:fld>
            <a:endParaRPr lang="en-US" dirty="0"/>
          </a:p>
        </p:txBody>
      </p:sp>
    </p:spTree>
    <p:extLst>
      <p:ext uri="{BB962C8B-B14F-4D97-AF65-F5344CB8AC3E}">
        <p14:creationId xmlns:p14="http://schemas.microsoft.com/office/powerpoint/2010/main" val="2576378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7694"/>
            <a:ext cx="8229600" cy="1143000"/>
          </a:xfrm>
        </p:spPr>
        <p:txBody>
          <a:bodyPr>
            <a:normAutofit/>
          </a:bodyPr>
          <a:lstStyle/>
          <a:p>
            <a:r>
              <a:rPr lang="en-US" b="1" dirty="0">
                <a:latin typeface="Calibri" panose="020F0502020204030204" pitchFamily="34" charset="0"/>
                <a:sym typeface="Wingdings"/>
              </a:rPr>
              <a:t>Connect Now!</a:t>
            </a:r>
            <a:endParaRPr lang="en-US" b="1" dirty="0">
              <a:latin typeface="Calibri" panose="020F0502020204030204" pitchFamily="34" charset="0"/>
            </a:endParaRPr>
          </a:p>
        </p:txBody>
      </p:sp>
      <p:sp>
        <p:nvSpPr>
          <p:cNvPr id="3" name="Content Placeholder 2"/>
          <p:cNvSpPr>
            <a:spLocks noGrp="1"/>
          </p:cNvSpPr>
          <p:nvPr>
            <p:ph idx="1"/>
          </p:nvPr>
        </p:nvSpPr>
        <p:spPr>
          <a:xfrm>
            <a:off x="304800" y="1570037"/>
            <a:ext cx="8382000" cy="4525963"/>
          </a:xfrm>
        </p:spPr>
        <p:txBody>
          <a:bodyPr>
            <a:noAutofit/>
          </a:bodyPr>
          <a:lstStyle/>
          <a:p>
            <a:pPr marL="0" indent="0">
              <a:buNone/>
            </a:pPr>
            <a:endParaRPr lang="en-US" sz="1050" b="1" dirty="0">
              <a:latin typeface="Calibri" panose="020F0502020204030204" pitchFamily="34" charset="0"/>
            </a:endParaRPr>
          </a:p>
          <a:p>
            <a:pPr marL="290513" indent="0">
              <a:buNone/>
            </a:pPr>
            <a:endParaRPr lang="en-US" sz="1050" dirty="0">
              <a:latin typeface="Calibri" panose="020F0502020204030204" pitchFamily="34" charset="0"/>
            </a:endParaRPr>
          </a:p>
        </p:txBody>
      </p:sp>
      <p:sp>
        <p:nvSpPr>
          <p:cNvPr id="6" name="Content Placeholder 2"/>
          <p:cNvSpPr txBox="1">
            <a:spLocks/>
          </p:cNvSpPr>
          <p:nvPr/>
        </p:nvSpPr>
        <p:spPr>
          <a:xfrm>
            <a:off x="533400" y="1646237"/>
            <a:ext cx="8229600" cy="4525963"/>
          </a:xfrm>
          <a:prstGeom prst="rect">
            <a:avLst/>
          </a:prstGeom>
        </p:spPr>
        <p:txBody>
          <a:bodyPr vert="horz" lIns="91440" tIns="45720" rIns="91440" bIns="45720" rtlCol="0">
            <a:noAutofit/>
          </a:bodyPr>
          <a:lstStyle>
            <a:lvl1pPr marL="274320" indent="-274320" algn="l" defTabSz="914400" rtl="0" eaLnBrk="1" latinLnBrk="0" hangingPunct="1">
              <a:spcBef>
                <a:spcPts val="600"/>
              </a:spcBef>
              <a:buFont typeface="Arial" panose="020B0604020202020204" pitchFamily="34" charset="0"/>
              <a:buChar char="•"/>
              <a:defRPr sz="3200" kern="1200">
                <a:solidFill>
                  <a:schemeClr val="tx1"/>
                </a:solidFill>
                <a:latin typeface="+mn-lt"/>
                <a:ea typeface="+mn-ea"/>
                <a:cs typeface="+mn-cs"/>
              </a:defRPr>
            </a:lvl1pPr>
            <a:lvl2pPr marL="548640" indent="-274320" algn="l" defTabSz="914400" rtl="0" eaLnBrk="1" latinLnBrk="0" hangingPunct="1">
              <a:spcBef>
                <a:spcPts val="600"/>
              </a:spcBef>
              <a:buFont typeface="Arial" panose="020B0604020202020204" pitchFamily="34" charset="0"/>
              <a:buChar char="–"/>
              <a:defRPr sz="2800" kern="1200">
                <a:solidFill>
                  <a:schemeClr val="tx1"/>
                </a:solidFill>
                <a:latin typeface="+mn-lt"/>
                <a:ea typeface="+mn-ea"/>
                <a:cs typeface="+mn-cs"/>
              </a:defRPr>
            </a:lvl2pPr>
            <a:lvl3pPr marL="822960" indent="-274320" algn="l" defTabSz="914400" rtl="0" eaLnBrk="1" latinLnBrk="0" hangingPunct="1">
              <a:spcBef>
                <a:spcPts val="6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800" dirty="0">
              <a:latin typeface="Calibri" panose="020F0502020204030204" pitchFamily="34" charset="0"/>
            </a:endParaRPr>
          </a:p>
        </p:txBody>
      </p:sp>
      <p:pic>
        <p:nvPicPr>
          <p:cNvPr id="10" name="irc_mi" descr="https://bobbywards.files.wordpress.com/2011/11/twitter-icon.png">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2130552"/>
            <a:ext cx="530352" cy="612648"/>
          </a:xfrm>
          <a:prstGeom prst="rect">
            <a:avLst/>
          </a:prstGeom>
          <a:noFill/>
          <a:ln>
            <a:noFill/>
          </a:ln>
        </p:spPr>
      </p:pic>
      <p:pic>
        <p:nvPicPr>
          <p:cNvPr id="12" name="irc_mi" descr="http://projects.ift.uam-csic.es/outreach/images/linkedin_icon.png">
            <a:hlinkClick r:id="rId5"/>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400" y="3004441"/>
            <a:ext cx="530352" cy="612648"/>
          </a:xfrm>
          <a:prstGeom prst="rect">
            <a:avLst/>
          </a:prstGeom>
          <a:noFill/>
          <a:ln>
            <a:noFill/>
          </a:ln>
        </p:spPr>
      </p:pic>
      <p:pic>
        <p:nvPicPr>
          <p:cNvPr id="13" name="Picture 12" descr="C:\Users\lmutdosch\Desktop\10393952_954922964531700_8096286173879032532_n.jpg">
            <a:hlinkClick r:id="rId7"/>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4400" y="4901387"/>
            <a:ext cx="530352" cy="612648"/>
          </a:xfrm>
          <a:prstGeom prst="rect">
            <a:avLst/>
          </a:prstGeom>
          <a:noFill/>
          <a:ln>
            <a:noFill/>
          </a:ln>
        </p:spPr>
      </p:pic>
      <p:sp>
        <p:nvSpPr>
          <p:cNvPr id="4" name="TextBox 3"/>
          <p:cNvSpPr txBox="1"/>
          <p:nvPr/>
        </p:nvSpPr>
        <p:spPr>
          <a:xfrm>
            <a:off x="1600200" y="1264443"/>
            <a:ext cx="7239000" cy="4062651"/>
          </a:xfrm>
          <a:prstGeom prst="rect">
            <a:avLst/>
          </a:prstGeom>
          <a:noFill/>
        </p:spPr>
        <p:txBody>
          <a:bodyPr wrap="square" rtlCol="0">
            <a:spAutoFit/>
          </a:bodyPr>
          <a:lstStyle/>
          <a:p>
            <a:endParaRPr lang="en-US" sz="600" dirty="0">
              <a:latin typeface="Calibri" panose="020F0502020204030204" pitchFamily="34" charset="0"/>
            </a:endParaRPr>
          </a:p>
          <a:p>
            <a:pPr>
              <a:spcAft>
                <a:spcPts val="3600"/>
              </a:spcAft>
            </a:pPr>
            <a:r>
              <a:rPr lang="en-US" sz="2200" dirty="0">
                <a:latin typeface="Calibri" panose="020F0502020204030204" pitchFamily="34" charset="0"/>
              </a:rPr>
              <a:t>Look for exclusive AIHA information, updates, and offers</a:t>
            </a:r>
          </a:p>
          <a:p>
            <a:pPr>
              <a:spcAft>
                <a:spcPts val="3600"/>
              </a:spcAft>
            </a:pPr>
            <a:r>
              <a:rPr lang="en-US" sz="2200" dirty="0">
                <a:latin typeface="Calibri" panose="020F0502020204030204" pitchFamily="34" charset="0"/>
              </a:rPr>
              <a:t>Follow us for important industry news and happenings</a:t>
            </a:r>
          </a:p>
          <a:p>
            <a:pPr>
              <a:spcAft>
                <a:spcPts val="3600"/>
              </a:spcAft>
            </a:pPr>
            <a:r>
              <a:rPr lang="en-US" sz="2200" dirty="0">
                <a:latin typeface="Calibri" panose="020F0502020204030204" pitchFamily="34" charset="0"/>
              </a:rPr>
              <a:t>Join the discussion with other like-minded professionals</a:t>
            </a:r>
          </a:p>
          <a:p>
            <a:pPr>
              <a:spcAft>
                <a:spcPts val="3600"/>
              </a:spcAft>
            </a:pPr>
            <a:r>
              <a:rPr lang="en-US" sz="2200" dirty="0">
                <a:latin typeface="Calibri" panose="020F0502020204030204" pitchFamily="34" charset="0"/>
              </a:rPr>
              <a:t>Check out </a:t>
            </a:r>
            <a:r>
              <a:rPr lang="en-US" sz="2200" i="1" dirty="0">
                <a:latin typeface="Calibri" panose="020F0502020204030204" pitchFamily="34" charset="0"/>
              </a:rPr>
              <a:t>AIHA Network TV</a:t>
            </a:r>
            <a:r>
              <a:rPr lang="en-US" sz="2200" dirty="0">
                <a:latin typeface="Calibri" panose="020F0502020204030204" pitchFamily="34" charset="0"/>
              </a:rPr>
              <a:t>, the I AM IH™ video series, and view popular uploads</a:t>
            </a:r>
          </a:p>
          <a:p>
            <a:pPr>
              <a:spcAft>
                <a:spcPts val="3600"/>
              </a:spcAft>
            </a:pPr>
            <a:r>
              <a:rPr lang="en-US" sz="2200" dirty="0">
                <a:latin typeface="Calibri" panose="020F0502020204030204" pitchFamily="34" charset="0"/>
              </a:rPr>
              <a:t>Get more information at </a:t>
            </a:r>
            <a:r>
              <a:rPr lang="en-US" sz="2200" dirty="0">
                <a:latin typeface="Calibri" panose="020F0502020204030204" pitchFamily="34" charset="0"/>
                <a:hlinkClick r:id="rId7"/>
              </a:rPr>
              <a:t>www.aiha.org</a:t>
            </a:r>
            <a:endParaRPr lang="en-US" sz="2200" dirty="0">
              <a:latin typeface="Calibri" panose="020F0502020204030204" pitchFamily="34" charset="0"/>
            </a:endParaRPr>
          </a:p>
        </p:txBody>
      </p:sp>
      <p:pic>
        <p:nvPicPr>
          <p:cNvPr id="5" name="Picture 4">
            <a:hlinkClick r:id="rId9"/>
            <a:extLst>
              <a:ext uri="{FF2B5EF4-FFF2-40B4-BE49-F238E27FC236}">
                <a16:creationId xmlns:a16="http://schemas.microsoft.com/office/drawing/2014/main" id="{AC94D76C-CD84-42B0-A163-009277F80D53}"/>
              </a:ext>
            </a:extLst>
          </p:cNvPr>
          <p:cNvPicPr>
            <a:picLocks noChangeAspect="1"/>
          </p:cNvPicPr>
          <p:nvPr/>
        </p:nvPicPr>
        <p:blipFill>
          <a:blip r:embed="rId10"/>
          <a:stretch>
            <a:fillRect/>
          </a:stretch>
        </p:blipFill>
        <p:spPr>
          <a:xfrm>
            <a:off x="914400" y="1264443"/>
            <a:ext cx="628650" cy="557213"/>
          </a:xfrm>
          <a:prstGeom prst="rect">
            <a:avLst/>
          </a:prstGeom>
        </p:spPr>
      </p:pic>
      <p:pic>
        <p:nvPicPr>
          <p:cNvPr id="7" name="Picture 6">
            <a:hlinkClick r:id="rId11"/>
            <a:extLst>
              <a:ext uri="{FF2B5EF4-FFF2-40B4-BE49-F238E27FC236}">
                <a16:creationId xmlns:a16="http://schemas.microsoft.com/office/drawing/2014/main" id="{EFA86867-08A0-427E-A081-DA6EFBD53BF5}"/>
              </a:ext>
            </a:extLst>
          </p:cNvPr>
          <p:cNvPicPr>
            <a:picLocks noChangeAspect="1"/>
          </p:cNvPicPr>
          <p:nvPr/>
        </p:nvPicPr>
        <p:blipFill>
          <a:blip r:embed="rId12"/>
          <a:stretch>
            <a:fillRect/>
          </a:stretch>
        </p:blipFill>
        <p:spPr>
          <a:xfrm>
            <a:off x="801348" y="3819811"/>
            <a:ext cx="721128" cy="721128"/>
          </a:xfrm>
          <a:prstGeom prst="rect">
            <a:avLst/>
          </a:prstGeom>
        </p:spPr>
      </p:pic>
      <p:sp>
        <p:nvSpPr>
          <p:cNvPr id="11" name="Slide Number Placeholder 5">
            <a:extLst>
              <a:ext uri="{FF2B5EF4-FFF2-40B4-BE49-F238E27FC236}">
                <a16:creationId xmlns:a16="http://schemas.microsoft.com/office/drawing/2014/main" id="{B0EF82F4-93A8-498A-9851-5296F81AACCB}"/>
              </a:ext>
            </a:extLst>
          </p:cNvPr>
          <p:cNvSpPr>
            <a:spLocks noGrp="1"/>
          </p:cNvSpPr>
          <p:nvPr>
            <p:ph type="sldNum" sz="quarter" idx="12"/>
          </p:nvPr>
        </p:nvSpPr>
        <p:spPr>
          <a:xfrm>
            <a:off x="6629400" y="6172200"/>
            <a:ext cx="2133600" cy="365125"/>
          </a:xfrm>
        </p:spPr>
        <p:txBody>
          <a:bodyPr/>
          <a:lstStyle/>
          <a:p>
            <a:fld id="{38453A72-5098-426B-8F04-7A9C9FF90357}" type="slidenum">
              <a:rPr lang="en-US" smtClean="0"/>
              <a:pPr/>
              <a:t>44</a:t>
            </a:fld>
            <a:endParaRPr lang="en-US" dirty="0"/>
          </a:p>
        </p:txBody>
      </p:sp>
    </p:spTree>
    <p:extLst>
      <p:ext uri="{BB962C8B-B14F-4D97-AF65-F5344CB8AC3E}">
        <p14:creationId xmlns:p14="http://schemas.microsoft.com/office/powerpoint/2010/main" val="117926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870200" y="52569"/>
            <a:ext cx="3721100" cy="838200"/>
          </a:xfrm>
          <a:prstGeom prst="rect">
            <a:avLst/>
          </a:prstGeom>
        </p:spPr>
        <p:txBody>
          <a:bodyPr/>
          <a:lstStyle>
            <a:lvl1pPr algn="l" defTabSz="914400" rtl="0" eaLnBrk="1" latinLnBrk="0" hangingPunct="1">
              <a:spcBef>
                <a:spcPct val="0"/>
              </a:spcBef>
              <a:buNone/>
              <a:defRPr sz="4400" kern="1200">
                <a:solidFill>
                  <a:schemeClr val="accent1"/>
                </a:solidFill>
                <a:latin typeface="+mj-lt"/>
                <a:ea typeface="+mj-ea"/>
                <a:cs typeface="+mj-cs"/>
              </a:defRPr>
            </a:lvl1pPr>
          </a:lstStyle>
          <a:p>
            <a:endParaRPr lang="en-US" b="1" dirty="0">
              <a:solidFill>
                <a:srgbClr val="C00000"/>
              </a:solidFill>
            </a:endParaRPr>
          </a:p>
        </p:txBody>
      </p:sp>
      <p:sp>
        <p:nvSpPr>
          <p:cNvPr id="2" name="TextBox 1">
            <a:extLst>
              <a:ext uri="{FF2B5EF4-FFF2-40B4-BE49-F238E27FC236}">
                <a16:creationId xmlns:a16="http://schemas.microsoft.com/office/drawing/2014/main" id="{1D13FCDD-F938-41B7-9705-E6BA2CB4AB60}"/>
              </a:ext>
            </a:extLst>
          </p:cNvPr>
          <p:cNvSpPr txBox="1"/>
          <p:nvPr/>
        </p:nvSpPr>
        <p:spPr>
          <a:xfrm>
            <a:off x="1187450" y="2730359"/>
            <a:ext cx="7086600" cy="3293209"/>
          </a:xfrm>
          <a:prstGeom prst="rect">
            <a:avLst/>
          </a:prstGeom>
          <a:noFill/>
        </p:spPr>
        <p:txBody>
          <a:bodyPr wrap="square" rtlCol="0">
            <a:spAutoFit/>
          </a:bodyPr>
          <a:lstStyle/>
          <a:p>
            <a:pPr algn="ctr"/>
            <a:br>
              <a:rPr lang="en-US" sz="2400" b="1" dirty="0">
                <a:solidFill>
                  <a:srgbClr val="C00000"/>
                </a:solidFill>
                <a:latin typeface="Arial Rounded MT Bold" panose="020F0704030504030204" pitchFamily="34" charset="0"/>
              </a:rPr>
            </a:br>
            <a:br>
              <a:rPr lang="en-US" sz="2400" b="1" dirty="0">
                <a:solidFill>
                  <a:srgbClr val="C00000"/>
                </a:solidFill>
                <a:latin typeface="Arial Rounded MT Bold" panose="020F0704030504030204" pitchFamily="34" charset="0"/>
              </a:rPr>
            </a:br>
            <a:r>
              <a:rPr lang="en-US" sz="4000" b="1" dirty="0">
                <a:solidFill>
                  <a:srgbClr val="C00000"/>
                </a:solidFill>
                <a:latin typeface="Arial Rounded MT Bold" panose="020F0704030504030204" pitchFamily="34" charset="0"/>
              </a:rPr>
              <a:t>THANKS FOR LISTENING!</a:t>
            </a:r>
            <a:br>
              <a:rPr lang="en-US" sz="2400" b="1" dirty="0">
                <a:solidFill>
                  <a:srgbClr val="C00000"/>
                </a:solidFill>
                <a:latin typeface="Arial Rounded MT Bold" panose="020F0704030504030204" pitchFamily="34" charset="0"/>
              </a:rPr>
            </a:br>
            <a:br>
              <a:rPr lang="en-US" sz="2400" b="1" dirty="0">
                <a:solidFill>
                  <a:srgbClr val="C00000"/>
                </a:solidFill>
                <a:latin typeface="Arial Rounded MT Bold" panose="020F0704030504030204" pitchFamily="34" charset="0"/>
              </a:rPr>
            </a:br>
            <a:br>
              <a:rPr lang="en-US" sz="2400" b="1" dirty="0">
                <a:solidFill>
                  <a:srgbClr val="C00000"/>
                </a:solidFill>
                <a:latin typeface="Arial Rounded MT Bold" panose="020F0704030504030204" pitchFamily="34" charset="0"/>
              </a:rPr>
            </a:br>
            <a:r>
              <a:rPr lang="en-US" sz="2400" b="1" dirty="0"/>
              <a:t>Larry Sloan, CEO</a:t>
            </a:r>
            <a:br>
              <a:rPr lang="en-US" sz="2400" b="1" dirty="0"/>
            </a:br>
            <a:r>
              <a:rPr lang="en-US" sz="2400" b="1" dirty="0"/>
              <a:t>Direct: (703) 846-0760</a:t>
            </a:r>
            <a:br>
              <a:rPr lang="en-US" sz="2400" b="1" dirty="0"/>
            </a:br>
            <a:r>
              <a:rPr lang="en-US" sz="2400" b="1" dirty="0">
                <a:hlinkClick r:id="rId3"/>
              </a:rPr>
              <a:t>lsloan@aiha.org</a:t>
            </a:r>
            <a:r>
              <a:rPr lang="en-US" sz="2400" b="1" dirty="0"/>
              <a:t> </a:t>
            </a:r>
          </a:p>
        </p:txBody>
      </p:sp>
      <p:sp>
        <p:nvSpPr>
          <p:cNvPr id="5" name="Slide Number Placeholder 4">
            <a:extLst>
              <a:ext uri="{FF2B5EF4-FFF2-40B4-BE49-F238E27FC236}">
                <a16:creationId xmlns:a16="http://schemas.microsoft.com/office/drawing/2014/main" id="{A3C9012D-D563-4C7F-A35E-95FFC2493798}"/>
              </a:ext>
            </a:extLst>
          </p:cNvPr>
          <p:cNvSpPr>
            <a:spLocks noGrp="1"/>
          </p:cNvSpPr>
          <p:nvPr>
            <p:ph type="sldNum" sz="quarter" idx="12"/>
          </p:nvPr>
        </p:nvSpPr>
        <p:spPr/>
        <p:txBody>
          <a:bodyPr/>
          <a:lstStyle/>
          <a:p>
            <a:fld id="{38453A72-5098-426B-8F04-7A9C9FF90357}" type="slidenum">
              <a:rPr lang="en-US" smtClean="0"/>
              <a:t>45</a:t>
            </a:fld>
            <a:endParaRPr lang="en-US" dirty="0"/>
          </a:p>
        </p:txBody>
      </p:sp>
      <p:pic>
        <p:nvPicPr>
          <p:cNvPr id="6" name="Picture 5">
            <a:extLst>
              <a:ext uri="{FF2B5EF4-FFF2-40B4-BE49-F238E27FC236}">
                <a16:creationId xmlns:a16="http://schemas.microsoft.com/office/drawing/2014/main" id="{DB49A853-DBE0-40A8-8D3A-BA94B52869B1}"/>
              </a:ext>
            </a:extLst>
          </p:cNvPr>
          <p:cNvPicPr>
            <a:picLocks noChangeAspect="1"/>
          </p:cNvPicPr>
          <p:nvPr/>
        </p:nvPicPr>
        <p:blipFill>
          <a:blip r:embed="rId4"/>
          <a:stretch>
            <a:fillRect/>
          </a:stretch>
        </p:blipFill>
        <p:spPr>
          <a:xfrm>
            <a:off x="3688243" y="87205"/>
            <a:ext cx="2085013" cy="3133616"/>
          </a:xfrm>
          <a:prstGeom prst="rect">
            <a:avLst/>
          </a:prstGeom>
        </p:spPr>
      </p:pic>
    </p:spTree>
    <p:extLst>
      <p:ext uri="{BB962C8B-B14F-4D97-AF65-F5344CB8AC3E}">
        <p14:creationId xmlns:p14="http://schemas.microsoft.com/office/powerpoint/2010/main" val="4267925944"/>
      </p:ext>
    </p:extLst>
  </p:cSld>
  <p:clrMapOvr>
    <a:masterClrMapping/>
  </p:clrMapOvr>
</p:sld>
</file>

<file path=ppt/theme/theme1.xml><?xml version="1.0" encoding="utf-8"?>
<a:theme xmlns:a="http://schemas.openxmlformats.org/drawingml/2006/main" name="AIHA-Template">
  <a:themeElements>
    <a:clrScheme name="AIHA">
      <a:dk1>
        <a:sysClr val="windowText" lastClr="000000"/>
      </a:dk1>
      <a:lt1>
        <a:sysClr val="window" lastClr="FFFFFF"/>
      </a:lt1>
      <a:dk2>
        <a:srgbClr val="1F497D"/>
      </a:dk2>
      <a:lt2>
        <a:srgbClr val="EEECE1"/>
      </a:lt2>
      <a:accent1>
        <a:srgbClr val="007FAC"/>
      </a:accent1>
      <a:accent2>
        <a:srgbClr val="77B6D0"/>
      </a:accent2>
      <a:accent3>
        <a:srgbClr val="7E2B97"/>
      </a:accent3>
      <a:accent4>
        <a:srgbClr val="B1C33A"/>
      </a:accent4>
      <a:accent5>
        <a:srgbClr val="4BACC6"/>
      </a:accent5>
      <a:accent6>
        <a:srgbClr val="CAB388"/>
      </a:accent6>
      <a:hlink>
        <a:srgbClr val="0000FF"/>
      </a:hlink>
      <a:folHlink>
        <a:srgbClr val="800080"/>
      </a:folHlink>
    </a:clrScheme>
    <a:fontScheme name="AIH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AIHA-Template">
  <a:themeElements>
    <a:clrScheme name="AIHA">
      <a:dk1>
        <a:sysClr val="windowText" lastClr="000000"/>
      </a:dk1>
      <a:lt1>
        <a:sysClr val="window" lastClr="FFFFFF"/>
      </a:lt1>
      <a:dk2>
        <a:srgbClr val="1F497D"/>
      </a:dk2>
      <a:lt2>
        <a:srgbClr val="EEECE1"/>
      </a:lt2>
      <a:accent1>
        <a:srgbClr val="007FAC"/>
      </a:accent1>
      <a:accent2>
        <a:srgbClr val="77B6D0"/>
      </a:accent2>
      <a:accent3>
        <a:srgbClr val="7E2B97"/>
      </a:accent3>
      <a:accent4>
        <a:srgbClr val="B1C33A"/>
      </a:accent4>
      <a:accent5>
        <a:srgbClr val="4BACC6"/>
      </a:accent5>
      <a:accent6>
        <a:srgbClr val="CAB388"/>
      </a:accent6>
      <a:hlink>
        <a:srgbClr val="0000FF"/>
      </a:hlink>
      <a:folHlink>
        <a:srgbClr val="800080"/>
      </a:folHlink>
    </a:clrScheme>
    <a:fontScheme name="AIH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AIHA-Template</Template>
  <TotalTime>2242</TotalTime>
  <Words>3803</Words>
  <Application>Microsoft Office PowerPoint</Application>
  <PresentationFormat>On-screen Show (4:3)</PresentationFormat>
  <Paragraphs>566</Paragraphs>
  <Slides>45</Slides>
  <Notes>40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45</vt:i4>
      </vt:variant>
    </vt:vector>
  </HeadingPairs>
  <TitlesOfParts>
    <vt:vector size="54" baseType="lpstr">
      <vt:lpstr>Arial</vt:lpstr>
      <vt:lpstr>Arial Rounded MT Bold</vt:lpstr>
      <vt:lpstr>Calibri</vt:lpstr>
      <vt:lpstr>Courier New</vt:lpstr>
      <vt:lpstr>Tahoma</vt:lpstr>
      <vt:lpstr>Times New Roman</vt:lpstr>
      <vt:lpstr>Wingdings</vt:lpstr>
      <vt:lpstr>AIHA-Template</vt:lpstr>
      <vt:lpstr>1_AIHA-Template</vt:lpstr>
      <vt:lpstr>AIHA: Leading the Charge to Protect Worker Health &amp; Safety  </vt:lpstr>
      <vt:lpstr>AIHA Organization Structure</vt:lpstr>
      <vt:lpstr>PowerPoint Presentation</vt:lpstr>
      <vt:lpstr>PowerPoint Presentation</vt:lpstr>
      <vt:lpstr>COMMUNITY</vt:lpstr>
      <vt:lpstr>PowerPoint Presentation</vt:lpstr>
      <vt:lpstr>PowerPoint Presentation</vt:lpstr>
      <vt:lpstr>AWARENESS</vt:lpstr>
      <vt:lpstr>PowerPoint Presentation</vt:lpstr>
      <vt:lpstr>Public Awareness Outreach </vt:lpstr>
      <vt:lpstr>Public Awareness Outreach </vt:lpstr>
      <vt:lpstr>KNOWLEDGE</vt:lpstr>
      <vt:lpstr>PowerPoint Presentation</vt:lpstr>
      <vt:lpstr>Core Competencies for the Practice of Industrial-Occupational Hygiene  (Revised 2018)</vt:lpstr>
      <vt:lpstr>PowerPoint Presentation</vt:lpstr>
      <vt:lpstr>Student AIHce Opportunities</vt:lpstr>
      <vt:lpstr>Educational Initiatives / Academic Track for Students at AIHceEXP 2019</vt:lpstr>
      <vt:lpstr>Educational Initiatives / Academic Track for Students at AIHceEXP 2019</vt:lpstr>
      <vt:lpstr>2019 eLearning</vt:lpstr>
      <vt:lpstr>PowerPoint Presentation</vt:lpstr>
      <vt:lpstr>PowerPoint Presentation</vt:lpstr>
      <vt:lpstr>Industrial Hygiene Practice Foundation – Fundamentals – Application – Content Priorities</vt:lpstr>
      <vt:lpstr>Content Portfolio Advisory Group</vt:lpstr>
      <vt:lpstr>A Deeper Dive: Big Data</vt:lpstr>
      <vt:lpstr>A Deeper Dive: Business Case for IH</vt:lpstr>
      <vt:lpstr>A Deeper Dive: Exposure Banding</vt:lpstr>
      <vt:lpstr>A Deeper Dive: Global Standard of Care</vt:lpstr>
      <vt:lpstr>A Deeper Dive: Sensors</vt:lpstr>
      <vt:lpstr>A Deeper Dive: Total Worker Exposure</vt:lpstr>
      <vt:lpstr>A Deeper Dive: Changing Workforce</vt:lpstr>
      <vt:lpstr>PowerPoint Presentation</vt:lpstr>
      <vt:lpstr>Artificial Intelligence</vt:lpstr>
      <vt:lpstr>ADVOCACY</vt:lpstr>
      <vt:lpstr>PowerPoint Presentation</vt:lpstr>
      <vt:lpstr>NEW! Next Generation Project</vt:lpstr>
      <vt:lpstr>Most Common Methods of Volunteer Recruitment </vt:lpstr>
      <vt:lpstr>PowerPoint Presentation</vt:lpstr>
      <vt:lpstr>PowerPoint Presentation</vt:lpstr>
      <vt:lpstr>Benefits/Features for AIHA National Student Members</vt:lpstr>
      <vt:lpstr>Additional Services for AIHA National Student Members</vt:lpstr>
      <vt:lpstr>Is a Month of Starbucks More Important than an Investment in Your Future?</vt:lpstr>
      <vt:lpstr>An Investment in You!</vt:lpstr>
      <vt:lpstr>Join AIHA!</vt:lpstr>
      <vt:lpstr>Connect Now!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Board Member</dc:creator>
  <cp:lastModifiedBy>Matthew Rohr Daniel</cp:lastModifiedBy>
  <cp:revision>214</cp:revision>
  <cp:lastPrinted>2017-01-17T12:51:57Z</cp:lastPrinted>
  <dcterms:created xsi:type="dcterms:W3CDTF">2016-12-07T02:36:06Z</dcterms:created>
  <dcterms:modified xsi:type="dcterms:W3CDTF">2019-03-19T15:12:52Z</dcterms:modified>
</cp:coreProperties>
</file>